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4"/>
  </p:handout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7" r:id="rId9"/>
    <p:sldId id="268" r:id="rId10"/>
    <p:sldId id="269" r:id="rId11"/>
    <p:sldId id="270" r:id="rId12"/>
    <p:sldId id="271" r:id="rId13"/>
  </p:sldIdLst>
  <p:sldSz cx="12192000" cy="6858000"/>
  <p:notesSz cx="3201988" cy="5030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4AF"/>
    <a:srgbClr val="BFD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40" autoAdjust="0"/>
    <p:restoredTop sz="94660"/>
  </p:normalViewPr>
  <p:slideViewPr>
    <p:cSldViewPr snapToGrid="0">
      <p:cViewPr>
        <p:scale>
          <a:sx n="120" d="100"/>
          <a:sy n="120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1</c:v>
                </c:pt>
              </c:strCache>
            </c:strRef>
          </c:tx>
          <c:dLbls>
            <c:dLbl>
              <c:idx val="0"/>
              <c:layout>
                <c:manualLayout>
                  <c:x val="-7.2749835958005354E-2"/>
                  <c:y val="0.1660125492125985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511852034120736"/>
                  <c:y val="-8.21889763779527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4467183398950118"/>
                  <c:y val="3.689074803149611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niti se slažem niti ne</c:v>
                </c:pt>
                <c:pt idx="1">
                  <c:v>uglavnom se slažem</c:v>
                </c:pt>
                <c:pt idx="2">
                  <c:v>potpuno se slažem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6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uglavnom se slažem / potpuno se slažem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tvrdnja br. 5</c:v>
                </c:pt>
                <c:pt idx="1">
                  <c:v>tvrdnja br. 7</c:v>
                </c:pt>
                <c:pt idx="2">
                  <c:v>tvrdnja br. 10</c:v>
                </c:pt>
                <c:pt idx="3">
                  <c:v>tvrdnja br. 11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10</c:v>
                </c:pt>
                <c:pt idx="1">
                  <c:v>14</c:v>
                </c:pt>
                <c:pt idx="2">
                  <c:v>15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98400"/>
        <c:axId val="96538560"/>
      </c:barChart>
      <c:catAx>
        <c:axId val="95398400"/>
        <c:scaling>
          <c:orientation val="minMax"/>
        </c:scaling>
        <c:delete val="0"/>
        <c:axPos val="b"/>
        <c:majorTickMark val="out"/>
        <c:minorTickMark val="none"/>
        <c:tickLblPos val="nextTo"/>
        <c:crossAx val="96538560"/>
        <c:crosses val="autoZero"/>
        <c:auto val="1"/>
        <c:lblAlgn val="ctr"/>
        <c:lblOffset val="100"/>
        <c:noMultiLvlLbl val="0"/>
      </c:catAx>
      <c:valAx>
        <c:axId val="9653856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53984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6.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niti se slažem niti ne</c:v>
                </c:pt>
                <c:pt idx="1">
                  <c:v>uglavnom se slažem</c:v>
                </c:pt>
                <c:pt idx="2">
                  <c:v>potpuno se slažem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0.05</c:v>
                </c:pt>
                <c:pt idx="2">
                  <c:v>0.85000000000000009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tvrdnja br. 17.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niti se slažem niti ne</c:v>
                </c:pt>
                <c:pt idx="1">
                  <c:v>uglavnom se slažem</c:v>
                </c:pt>
                <c:pt idx="2">
                  <c:v>potpuno se slažem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6.25E-2</c:v>
                </c:pt>
                <c:pt idx="1">
                  <c:v>0.21000000000000002</c:v>
                </c:pt>
                <c:pt idx="2">
                  <c:v>0.75000000000000011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993088"/>
        <c:axId val="96541440"/>
      </c:barChart>
      <c:catAx>
        <c:axId val="3599308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96541440"/>
        <c:crosses val="autoZero"/>
        <c:auto val="1"/>
        <c:lblAlgn val="ctr"/>
        <c:lblOffset val="100"/>
        <c:noMultiLvlLbl val="0"/>
      </c:catAx>
      <c:valAx>
        <c:axId val="965414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359930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uopće ne koristim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</c:v>
                </c:pt>
                <c:pt idx="1">
                  <c:v>9</c:v>
                </c:pt>
                <c:pt idx="2">
                  <c:v>10</c:v>
                </c:pt>
                <c:pt idx="3">
                  <c:v>10</c:v>
                </c:pt>
                <c:pt idx="4">
                  <c:v>4</c:v>
                </c:pt>
                <c:pt idx="5">
                  <c:v>3</c:v>
                </c:pt>
                <c:pt idx="6">
                  <c:v>6</c:v>
                </c:pt>
                <c:pt idx="7">
                  <c:v>2</c:v>
                </c:pt>
                <c:pt idx="8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rijetko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ponekad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4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5</c:v>
                </c:pt>
                <c:pt idx="8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 skoro svakom satu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994112"/>
        <c:axId val="8324224"/>
      </c:barChart>
      <c:catAx>
        <c:axId val="35994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8324224"/>
        <c:crosses val="autoZero"/>
        <c:auto val="1"/>
        <c:lblAlgn val="ctr"/>
        <c:lblOffset val="100"/>
        <c:noMultiLvlLbl val="0"/>
      </c:catAx>
      <c:valAx>
        <c:axId val="8324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9941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uopće ne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rijetko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ponekad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6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skoro svaki sat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93600"/>
        <c:axId val="8325952"/>
      </c:barChart>
      <c:catAx>
        <c:axId val="359936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8325952"/>
        <c:crosses val="autoZero"/>
        <c:auto val="1"/>
        <c:lblAlgn val="ctr"/>
        <c:lblOffset val="100"/>
        <c:noMultiLvlLbl val="0"/>
      </c:catAx>
      <c:valAx>
        <c:axId val="83259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9936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računalo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tablet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pametni telefon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projektor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Power Point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Publisher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9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Adobe Foto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Windows DVD Maker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66240"/>
        <c:axId val="8328256"/>
      </c:barChart>
      <c:catAx>
        <c:axId val="826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8328256"/>
        <c:crosses val="autoZero"/>
        <c:auto val="1"/>
        <c:lblAlgn val="ctr"/>
        <c:lblOffset val="100"/>
        <c:noMultiLvlLbl val="0"/>
      </c:catAx>
      <c:valAx>
        <c:axId val="8328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662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87475" cy="250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812925" y="0"/>
            <a:ext cx="1389063" cy="250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58B34-6E32-49C2-8821-5EED7670194B}" type="datetimeFigureOut">
              <a:rPr lang="hr-HR" smtClean="0"/>
              <a:pPr/>
              <a:t>9.3.2020.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4778375"/>
            <a:ext cx="1387475" cy="250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812925" y="4778375"/>
            <a:ext cx="1389063" cy="250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73BEF-9986-4282-B576-F33B140A67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9752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3/9/2020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9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wipe dir="r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000" b="1" dirty="0" smtClean="0">
                <a:latin typeface="Bookman Old Style" pitchFamily="18" charset="0"/>
              </a:rPr>
              <a:t>Istraživanje o zadovoljstvu učinkovitošću korištenja </a:t>
            </a:r>
            <a:br>
              <a:rPr lang="hr-HR" sz="4000" b="1" dirty="0" smtClean="0">
                <a:latin typeface="Bookman Old Style" pitchFamily="18" charset="0"/>
              </a:rPr>
            </a:br>
            <a:r>
              <a:rPr lang="hr-HR" sz="4000" b="1" dirty="0" smtClean="0">
                <a:latin typeface="Bookman Old Style" pitchFamily="18" charset="0"/>
              </a:rPr>
              <a:t>IKT-A u nastavi </a:t>
            </a:r>
            <a:r>
              <a:rPr lang="hr-HR" sz="4000" b="1" dirty="0" smtClean="0">
                <a:latin typeface="Bookman Old Style" pitchFamily="18" charset="0"/>
              </a:rPr>
              <a:t>- učitelji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297696"/>
          </a:xfrm>
        </p:spPr>
        <p:txBody>
          <a:bodyPr>
            <a:normAutofit/>
          </a:bodyPr>
          <a:lstStyle/>
          <a:p>
            <a:r>
              <a:rPr lang="hr-HR" sz="2600" dirty="0" err="1" smtClean="0">
                <a:latin typeface="Bookman Old Style" pitchFamily="18" charset="0"/>
              </a:rPr>
              <a:t>Erasmus</a:t>
            </a:r>
            <a:r>
              <a:rPr lang="hr-HR" sz="2600" dirty="0" smtClean="0">
                <a:latin typeface="Bookman Old Style" pitchFamily="18" charset="0"/>
              </a:rPr>
              <a:t> + projekt OŠ “Slatine”</a:t>
            </a:r>
          </a:p>
          <a:p>
            <a:r>
              <a:rPr lang="hr-HR" sz="1900" dirty="0" smtClean="0">
                <a:solidFill>
                  <a:srgbClr val="7030A0"/>
                </a:solidFill>
                <a:latin typeface="Bookman Old Style" pitchFamily="18" charset="0"/>
              </a:rPr>
              <a:t>Prezentaciju pripremila: Tea Radić, knjižničarka</a:t>
            </a:r>
          </a:p>
          <a:p>
            <a:r>
              <a:rPr lang="hr-HR" sz="1900" i="1" dirty="0" smtClean="0">
                <a:solidFill>
                  <a:srgbClr val="7030A0"/>
                </a:solidFill>
                <a:latin typeface="Bookman Old Style" pitchFamily="18" charset="0"/>
              </a:rPr>
              <a:t>Slatine, veljača, 2020.</a:t>
            </a:r>
            <a:endParaRPr lang="en-US" sz="1900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Users\knjiznica\Documents\knjižnica STARO\my doc\OŠ SLATINE doksi\logo sko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84909" y="5454939"/>
            <a:ext cx="1007592" cy="1207445"/>
          </a:xfrm>
          <a:prstGeom prst="rect">
            <a:avLst/>
          </a:prstGeom>
          <a:noFill/>
        </p:spPr>
      </p:pic>
      <p:pic>
        <p:nvPicPr>
          <p:cNvPr id="5" name="Picture 4" descr="erasm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636" y="5699343"/>
            <a:ext cx="2256770" cy="987337"/>
          </a:xfrm>
          <a:prstGeom prst="rect">
            <a:avLst/>
          </a:prstGeom>
        </p:spPr>
      </p:pic>
      <p:pic>
        <p:nvPicPr>
          <p:cNvPr id="6" name="Picture 5" descr="ampeu_og_ima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923" y="5569646"/>
            <a:ext cx="1803696" cy="1288354"/>
          </a:xfrm>
          <a:prstGeom prst="rect">
            <a:avLst/>
          </a:prstGeom>
        </p:spPr>
      </p:pic>
      <p:pic>
        <p:nvPicPr>
          <p:cNvPr id="7" name="Picture 6" descr="Imag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8121" y="5818592"/>
            <a:ext cx="2218933" cy="694876"/>
          </a:xfrm>
          <a:prstGeom prst="rect">
            <a:avLst/>
          </a:prstGeom>
        </p:spPr>
      </p:pic>
      <p:pic>
        <p:nvPicPr>
          <p:cNvPr id="9" name="Picture 8" descr="AFTER_logotitolo-centrat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928669">
            <a:off x="6934838" y="3144803"/>
            <a:ext cx="3972421" cy="243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Analiza rezultata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643380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Bookman Old Style" pitchFamily="18" charset="0"/>
              </a:rPr>
              <a:t>Usporedba mjerenja na početku i na kraju projekta </a:t>
            </a:r>
            <a:r>
              <a:rPr lang="hr-HR" sz="2000" i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Inovativni pristup podučavanju i učenju – suvremene metode i IKT u kreativnoj učionici 21. stoljeća</a:t>
            </a:r>
          </a:p>
          <a:p>
            <a:r>
              <a:rPr lang="hr-HR" sz="2000" i="1" dirty="0" smtClean="0">
                <a:latin typeface="Bookman Old Style" pitchFamily="18" charset="0"/>
              </a:rPr>
              <a:t>Slatine, veljača 2020.</a:t>
            </a: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484632"/>
            <a:ext cx="11077302" cy="134416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latin typeface="Bookman Old Style" pitchFamily="18" charset="0"/>
              </a:rPr>
              <a:t>Usporedba rezultata ankete za učitelje</a:t>
            </a:r>
            <a:endParaRPr lang="hr-HR" sz="3200" b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5500" y="1714500"/>
            <a:ext cx="10566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Bookman Old Style" pitchFamily="18" charset="0"/>
              </a:rPr>
              <a:t>Usporedbom razmišljanja učitelja iznesenih u anketama na početku i na kraju Erasmus + projekta izdavjamo: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Povećao se broj učitelja koji smatraju da je uvođenje IKT-a u nastavni plan i program neophodno. Na početku projekta se u tom smislu izjasnilo 88% učitelja, a na kraju 94%.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Povećao se broj učitelja koji su zadovoljni vlastitim stručnim usavršavanjem iz IKT-a sa šest na 10 ispitanika. Paralelno s tim povećao se i broj učitelja koji smatraju da im vlastita škola pruža mogućnost takve edukacije. Sada se 85% učitelja u potpunosti slaže da je spremno na dodatnu edukaciju o IKT-u, dok se 5% uglavnom slaže da je spremno.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Kumulativno gledano, čak 96% ispitanika se slaže da su spremni educirati se i napredovati kako bi se učenici što uspješnije prilagodili rješavanju zadataka u nastavi korištenjem IKT-a.</a:t>
            </a:r>
          </a:p>
          <a:p>
            <a:r>
              <a:rPr lang="hr-HR" dirty="0" smtClean="0">
                <a:latin typeface="Bookman Old Style" pitchFamily="18" charset="0"/>
              </a:rPr>
              <a:t> </a:t>
            </a:r>
            <a:endParaRPr lang="hr-HR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484632"/>
            <a:ext cx="11077302" cy="134416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latin typeface="Bookman Old Style" pitchFamily="18" charset="0"/>
              </a:rPr>
              <a:t>Usporedba rezultata ankete za učitelje</a:t>
            </a:r>
            <a:endParaRPr lang="hr-HR" sz="3200" b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5500" y="1714500"/>
            <a:ext cx="10566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Bookman Old Style" pitchFamily="18" charset="0"/>
              </a:rPr>
              <a:t> U svezi s učestalosti korištenja pojedinih mrežnih portala i IKT alata u nastavi izdvojili bi: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Postoji vidljiv skok u korištenju Školskog portala, Portala za škole, Edutorija i mrežnih stranica Škole.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Učitelji znatno češće koriste Google prvoditelj, Google tražilicu, pametne igre, web 2.0. i YouTube u nastavi.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Porasla je u uporaba računalne opreme. Izdvaja se porast u korištenju tableta što je vjerojatno rezulatat uvođenja programa Škole za život, dok je poras korištenja računala i projektora odraz unapređenja tehničke opremljenosti škole od početka samog Erasmus + projekta, u odnosu na koji je škola sada bogatija za dvije pametne ploče.</a:t>
            </a:r>
          </a:p>
          <a:p>
            <a:r>
              <a:rPr lang="hr-HR" dirty="0" smtClean="0">
                <a:latin typeface="Bookman Old Style" pitchFamily="18" charset="0"/>
              </a:rPr>
              <a:t> </a:t>
            </a:r>
            <a:endParaRPr lang="hr-HR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93" y="4734838"/>
            <a:ext cx="11223321" cy="1939906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Bookman Old Style" pitchFamily="18" charset="0"/>
              </a:rPr>
              <a:t>erasmu + projekt oš “slatine”</a:t>
            </a:r>
            <a:br>
              <a:rPr lang="hr-HR" sz="2400" dirty="0" smtClean="0">
                <a:latin typeface="Bookman Old Style" pitchFamily="18" charset="0"/>
              </a:rPr>
            </a:br>
            <a:r>
              <a:rPr lang="hr-HR" sz="800" dirty="0" smtClean="0">
                <a:latin typeface="Bookman Old Style" pitchFamily="18" charset="0"/>
              </a:rPr>
              <a:t/>
            </a:r>
            <a:br>
              <a:rPr lang="hr-HR" sz="800" dirty="0" smtClean="0">
                <a:latin typeface="Bookman Old Style" pitchFamily="18" charset="0"/>
              </a:rPr>
            </a:br>
            <a:r>
              <a:rPr lang="hr-HR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inovativni pristupi poučavanju i učenju – suvremene metode i ikt u kreativnoj učionici 21 stoljeća.</a:t>
            </a:r>
            <a:endParaRPr lang="hr-HR" sz="2400" b="1" i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827" y="1102290"/>
            <a:ext cx="9052560" cy="3269294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Bookman Old Style" pitchFamily="18" charset="0"/>
              </a:rPr>
              <a:t>Istraživanje je izrađeno za potrebe mjerenja učinka Erasmu + projekta. Izrađeni anketni upitnik je važan evaluacijski element. Ispitivanje se provodi na početku i na kraju projekta. Anketnim upitnikom se ispituje zadovoljstvo učitelja i učenika OŠ “Slatine” učinkovitošću korištenja IKT-a u nastavi. </a:t>
            </a:r>
          </a:p>
          <a:p>
            <a:r>
              <a:rPr lang="hr-HR" sz="2400" dirty="0" smtClean="0">
                <a:latin typeface="Bookman Old Style" pitchFamily="18" charset="0"/>
              </a:rPr>
              <a:t>Ispitivanje je anonimno. Ispitanici na postavljene tvrdnje odgovaraju zaokruživanjem odgovarajućeg broja koji najvjerodostojnije označava njihov stav prema tvrdnji.</a:t>
            </a:r>
            <a:endParaRPr lang="hr-HR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latin typeface="Bookman Old Style" pitchFamily="18" charset="0"/>
              </a:rPr>
              <a:t>Rezultati ankete </a:t>
            </a:r>
            <a:br>
              <a:rPr lang="hr-HR" sz="6000" dirty="0" smtClean="0">
                <a:latin typeface="Bookman Old Style" pitchFamily="18" charset="0"/>
              </a:rPr>
            </a:br>
            <a:r>
              <a:rPr lang="hr-HR" sz="6000" dirty="0" smtClean="0">
                <a:latin typeface="Bookman Old Style" pitchFamily="18" charset="0"/>
              </a:rPr>
              <a:t>za učitelje</a:t>
            </a:r>
            <a:endParaRPr lang="hr-HR" sz="6000" dirty="0">
              <a:latin typeface="Bookman Old Style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Bookman Old Style" pitchFamily="18" charset="0"/>
              </a:rPr>
              <a:t>Skraćeni prikaz</a:t>
            </a:r>
            <a:endParaRPr lang="hr-HR" sz="36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32000" y="1397000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9348" y="692696"/>
            <a:ext cx="10007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1. </a:t>
            </a:r>
            <a:r>
              <a:rPr lang="hr-HR" sz="2200" dirty="0" smtClean="0">
                <a:latin typeface="Bookman Old Style" pitchFamily="18" charset="0"/>
              </a:rPr>
              <a:t>Uvođenje IKT-a u nastavni plan i program je neophodno.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719403" y="476672"/>
          <a:ext cx="787287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678" y="4430817"/>
            <a:ext cx="11422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5. </a:t>
            </a:r>
            <a:r>
              <a:rPr lang="hr-HR" sz="2000" dirty="0" smtClean="0">
                <a:latin typeface="Bookman Old Style" pitchFamily="18" charset="0"/>
              </a:rPr>
              <a:t>Vlastito stručno usavršavanje iz IKT-a smatram zadovoljavajućim.</a:t>
            </a: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7. </a:t>
            </a:r>
            <a:r>
              <a:rPr lang="hr-HR" sz="2000" dirty="0" smtClean="0">
                <a:latin typeface="Bookman Old Style" pitchFamily="18" charset="0"/>
              </a:rPr>
              <a:t>Moja škola mi pruža mogućnost takve edukacije.</a:t>
            </a: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10. </a:t>
            </a:r>
            <a:r>
              <a:rPr lang="hr-HR" sz="2000" dirty="0" smtClean="0">
                <a:latin typeface="Bookman Old Style" pitchFamily="18" charset="0"/>
              </a:rPr>
              <a:t>Informatička oprema je zadovoljavajuća i dostupna nastavnicima i učenicima.</a:t>
            </a: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11. </a:t>
            </a:r>
            <a:r>
              <a:rPr lang="hr-HR" sz="2000" dirty="0" smtClean="0">
                <a:latin typeface="Bookman Old Style" pitchFamily="18" charset="0"/>
              </a:rPr>
              <a:t>Učionica u kojoj radim je opremljena sa svim pomagalima neophodnim za primjenu IKT-a u nastavi.</a:t>
            </a:r>
            <a:endParaRPr lang="hr-HR" sz="2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208745" y="463463"/>
          <a:ext cx="7329117" cy="5523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1145" y="1039660"/>
            <a:ext cx="343213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6. </a:t>
            </a:r>
            <a:r>
              <a:rPr lang="hr-HR" sz="2200" dirty="0" smtClean="0">
                <a:latin typeface="Bookman Old Style" pitchFamily="18" charset="0"/>
              </a:rPr>
              <a:t>Spreman/na sam na dodatnu edukaciju o IKT-u.</a:t>
            </a:r>
          </a:p>
          <a:p>
            <a:endParaRPr lang="hr-HR" sz="2200" dirty="0" smtClean="0">
              <a:latin typeface="Bookman Old Style" pitchFamily="18" charset="0"/>
            </a:endParaRPr>
          </a:p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br.17. </a:t>
            </a:r>
            <a:r>
              <a:rPr lang="hr-HR" sz="2200" dirty="0" smtClean="0">
                <a:latin typeface="Bookman Old Style" pitchFamily="18" charset="0"/>
              </a:rPr>
              <a:t>Spreman/na sam se educirati i napredovati kako bi se učenici što uspješnije prilagodili rješavanju zadataka u nastavi korištenjem IKT-a.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093" y="400833"/>
            <a:ext cx="10734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19. Koje od navedenih portala i koliko često koristite u nastavi?</a:t>
            </a:r>
          </a:p>
          <a:p>
            <a:endParaRPr lang="hr-HR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077239" y="1252603"/>
          <a:ext cx="9432098" cy="5336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2603" y="501041"/>
            <a:ext cx="9093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21. Koliko često u nastavi koristite ostale sadržaje s interneta?</a:t>
            </a:r>
            <a:endParaRPr lang="hr-HR" sz="2200" dirty="0">
              <a:latin typeface="Bookman Old Style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006948" y="110797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9764" y="739036"/>
            <a:ext cx="10008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22. Koliko često u nastavi koristite:</a:t>
            </a:r>
            <a:endParaRPr lang="hr-HR" sz="2200" dirty="0">
              <a:latin typeface="Bookman Old Style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894214" y="1508807"/>
          <a:ext cx="8151660" cy="512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324</TotalTime>
  <Words>563</Words>
  <Application>Microsoft Office PowerPoint</Application>
  <PresentationFormat>Prilagođeno</PresentationFormat>
  <Paragraphs>39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Wood Type</vt:lpstr>
      <vt:lpstr>Istraživanje o zadovoljstvu učinkovitošću korištenja  IKT-A u nastavi - učitelji</vt:lpstr>
      <vt:lpstr>erasmu + projekt oš “slatine”  inovativni pristupi poučavanju i učenju – suvremene metode i ikt u kreativnoj učionici 21 stoljeća.</vt:lpstr>
      <vt:lpstr>Rezultati ankete  za učitelje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Analiza rezultata</vt:lpstr>
      <vt:lpstr>Usporedba rezultata ankete za učitelje</vt:lpstr>
      <vt:lpstr>Usporedba rezultata ankete za učitelje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knjiznica</dc:creator>
  <cp:lastModifiedBy>Pc</cp:lastModifiedBy>
  <cp:revision>33</cp:revision>
  <dcterms:created xsi:type="dcterms:W3CDTF">2014-09-12T02:14:24Z</dcterms:created>
  <dcterms:modified xsi:type="dcterms:W3CDTF">2020-03-09T09:07:10Z</dcterms:modified>
</cp:coreProperties>
</file>