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>
        <p:scale>
          <a:sx n="67" d="100"/>
          <a:sy n="67" d="100"/>
        </p:scale>
        <p:origin x="-1980" y="-11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tvrdnja br. 1</c:v>
                </c:pt>
              </c:strCache>
            </c:strRef>
          </c:tx>
          <c:dLbls>
            <c:dLbl>
              <c:idx val="0"/>
              <c:layout>
                <c:manualLayout>
                  <c:x val="-7.2749835958005313E-2"/>
                  <c:y val="0.1660125492125984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3511852034120736"/>
                  <c:y val="-8.218897637795276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446718339895012"/>
                  <c:y val="3.689074803149609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niti se slažem niti ne</c:v>
                </c:pt>
                <c:pt idx="1">
                  <c:v>uglavnom se slažem</c:v>
                </c:pt>
                <c:pt idx="2">
                  <c:v>potpuno se slažem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0.125</c:v>
                </c:pt>
                <c:pt idx="1">
                  <c:v>0.37500000000000006</c:v>
                </c:pt>
                <c:pt idx="2" formatCode="0%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Bookman Old Style" pitchFamily="18" charset="0"/>
        </a:defRPr>
      </a:pPr>
      <a:endParaRPr lang="sr-Latn-R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latin typeface="Bookman Old Style" pitchFamily="18" charset="0"/>
            </a:defRPr>
          </a:pPr>
          <a:endParaRPr lang="sr-Latn-R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Wikipedija</c:v>
                </c:pt>
              </c:strCache>
            </c:strRef>
          </c:tx>
          <c:dLbls>
            <c:dLbl>
              <c:idx val="0"/>
              <c:layout>
                <c:manualLayout>
                  <c:x val="-0.11864053705438109"/>
                  <c:y val="0.1231355872976901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8.4027990390107915E-2"/>
                  <c:y val="-0.1287545750632321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3.5537936044412362E-2"/>
                  <c:y val="-0.1696401905644875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3003192875081085"/>
                  <c:y val="-2.500969129463917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7.060178957815226E-2"/>
                  <c:y val="0.1362484782507979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'Sheet1'!$A$2:$A$6</c:f>
              <c:strCache>
                <c:ptCount val="5"/>
                <c:pt idx="0">
                  <c:v>uopće ne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skoro svaki sat</c:v>
                </c:pt>
              </c:strCache>
            </c:strRef>
          </c:cat>
          <c:val>
            <c:numRef>
              <c:f>'Sheet1'!$B$2:$B$6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>
              <a:latin typeface="Bookman Old Style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latin typeface="Bookman Old Style" pitchFamily="18" charset="0"/>
            </a:defRPr>
          </a:pPr>
          <a:endParaRPr lang="sr-Latn-R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Hrvatska enciklopedija</c:v>
                </c:pt>
              </c:strCache>
            </c:strRef>
          </c:tx>
          <c:dLbls>
            <c:dLbl>
              <c:idx val="0"/>
              <c:layout>
                <c:manualLayout>
                  <c:x val="-0.11868734859218261"/>
                  <c:y val="0.1067173170220653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8.4637297916832027E-2"/>
                  <c:y val="-0.1656207690633915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0221249232872358"/>
                  <c:y val="-0.1421939723256451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264040284558037"/>
                  <c:y val="6.760381912544527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7.6701075227092838E-2"/>
                  <c:y val="0.1528637396644263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uopće ne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skoro svaki sat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3</c:v>
                </c:pt>
                <c:pt idx="2">
                  <c:v>4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>
              <a:latin typeface="Bookman Old Style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uopće ne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YouTube</c:v>
                </c:pt>
                <c:pt idx="1">
                  <c:v>Web 2.0</c:v>
                </c:pt>
                <c:pt idx="2">
                  <c:v>pametne igre</c:v>
                </c:pt>
                <c:pt idx="3">
                  <c:v>Google tražilice</c:v>
                </c:pt>
                <c:pt idx="4">
                  <c:v>Google prevoditelj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2</c:v>
                </c:pt>
                <c:pt idx="4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rijetko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YouTube</c:v>
                </c:pt>
                <c:pt idx="1">
                  <c:v>Web 2.0</c:v>
                </c:pt>
                <c:pt idx="2">
                  <c:v>pametne igre</c:v>
                </c:pt>
                <c:pt idx="3">
                  <c:v>Google tražilice</c:v>
                </c:pt>
                <c:pt idx="4">
                  <c:v>Google prevoditelj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ponekad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YouTube</c:v>
                </c:pt>
                <c:pt idx="1">
                  <c:v>Web 2.0</c:v>
                </c:pt>
                <c:pt idx="2">
                  <c:v>pametne igre</c:v>
                </c:pt>
                <c:pt idx="3">
                  <c:v>Google tražilice</c:v>
                </c:pt>
                <c:pt idx="4">
                  <c:v>Google prevoditelj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YouTube</c:v>
                </c:pt>
                <c:pt idx="1">
                  <c:v>Web 2.0</c:v>
                </c:pt>
                <c:pt idx="2">
                  <c:v>pametne igre</c:v>
                </c:pt>
                <c:pt idx="3">
                  <c:v>Google tražilice</c:v>
                </c:pt>
                <c:pt idx="4">
                  <c:v>Google prevoditelj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6</c:v>
                </c:pt>
                <c:pt idx="3">
                  <c:v>3</c:v>
                </c:pt>
                <c:pt idx="4">
                  <c:v>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skoro svaki sat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YouTube</c:v>
                </c:pt>
                <c:pt idx="1">
                  <c:v>Web 2.0</c:v>
                </c:pt>
                <c:pt idx="2">
                  <c:v>pametne igre</c:v>
                </c:pt>
                <c:pt idx="3">
                  <c:v>Google tražilice</c:v>
                </c:pt>
                <c:pt idx="4">
                  <c:v>Google prevoditelj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5</c:v>
                </c:pt>
                <c:pt idx="1">
                  <c:v>3</c:v>
                </c:pt>
                <c:pt idx="2">
                  <c:v>3</c:v>
                </c:pt>
                <c:pt idx="3">
                  <c:v>9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407360"/>
        <c:axId val="34549120"/>
      </c:barChart>
      <c:catAx>
        <c:axId val="4340736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sr-Latn-RS"/>
          </a:p>
        </c:txPr>
        <c:crossAx val="34549120"/>
        <c:crosses val="autoZero"/>
        <c:auto val="1"/>
        <c:lblAlgn val="ctr"/>
        <c:lblOffset val="100"/>
        <c:noMultiLvlLbl val="0"/>
      </c:catAx>
      <c:valAx>
        <c:axId val="345491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340736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Bookman Old Style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računalo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uopće ne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skoro svaki dan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tablet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uopće ne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skoro svaki dan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10</c:v>
                </c:pt>
                <c:pt idx="1">
                  <c:v>3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pametni telefon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uopće ne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skoro svaki dan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projektor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uopće ne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skoro svaki dan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3</c:v>
                </c:pt>
                <c:pt idx="1">
                  <c:v>0</c:v>
                </c:pt>
                <c:pt idx="2">
                  <c:v>1</c:v>
                </c:pt>
                <c:pt idx="3">
                  <c:v>4</c:v>
                </c:pt>
                <c:pt idx="4">
                  <c:v>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Power Point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uopće ne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skoro svaki dan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3</c:v>
                </c:pt>
                <c:pt idx="1">
                  <c:v>0</c:v>
                </c:pt>
                <c:pt idx="2">
                  <c:v>1</c:v>
                </c:pt>
                <c:pt idx="3">
                  <c:v>5</c:v>
                </c:pt>
                <c:pt idx="4">
                  <c:v>7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Publisher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uopće ne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skoro svaki dan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9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Adobe Foto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uopće ne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skoro svaki dan</c:v>
                </c:pt>
              </c:strCache>
            </c:strRef>
          </c:cat>
          <c:val>
            <c:numRef>
              <c:f>Sheet1!$H$2:$H$6</c:f>
              <c:numCache>
                <c:formatCode>General</c:formatCode>
                <c:ptCount val="5"/>
                <c:pt idx="0">
                  <c:v>5</c:v>
                </c:pt>
                <c:pt idx="1">
                  <c:v>5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Windows DVD Maker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uopće ne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skoro svaki dan</c:v>
                </c:pt>
              </c:strCache>
            </c:strRef>
          </c:cat>
          <c:val>
            <c:numRef>
              <c:f>Sheet1!$I$2:$I$6</c:f>
              <c:numCache>
                <c:formatCode>General</c:formatCode>
                <c:ptCount val="5"/>
                <c:pt idx="0">
                  <c:v>7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655680"/>
        <c:axId val="34551424"/>
      </c:barChart>
      <c:catAx>
        <c:axId val="35655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sr-Latn-RS"/>
          </a:p>
        </c:txPr>
        <c:crossAx val="34551424"/>
        <c:crosses val="autoZero"/>
        <c:auto val="1"/>
        <c:lblAlgn val="ctr"/>
        <c:lblOffset val="100"/>
        <c:noMultiLvlLbl val="0"/>
      </c:catAx>
      <c:valAx>
        <c:axId val="34551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65568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Bookman Old Style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uglavnom se slažem / potpuno se slažem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tvrdnja br. 5</c:v>
                </c:pt>
                <c:pt idx="1">
                  <c:v>tvrdnja br. 6</c:v>
                </c:pt>
                <c:pt idx="2">
                  <c:v>tvrdnja br. 7</c:v>
                </c:pt>
                <c:pt idx="3">
                  <c:v>tvrdnja br. 10</c:v>
                </c:pt>
                <c:pt idx="4">
                  <c:v>tvrdnja br. 11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0.37500000000000022</c:v>
                </c:pt>
                <c:pt idx="1">
                  <c:v>0.81299999999999994</c:v>
                </c:pt>
                <c:pt idx="2" formatCode="0%">
                  <c:v>0.75000000000000044</c:v>
                </c:pt>
                <c:pt idx="3">
                  <c:v>0.93799999999999994</c:v>
                </c:pt>
                <c:pt idx="4">
                  <c:v>0.68799999999999994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011648"/>
        <c:axId val="33171712"/>
      </c:barChart>
      <c:catAx>
        <c:axId val="34011648"/>
        <c:scaling>
          <c:orientation val="minMax"/>
        </c:scaling>
        <c:delete val="0"/>
        <c:axPos val="b"/>
        <c:majorTickMark val="out"/>
        <c:minorTickMark val="none"/>
        <c:tickLblPos val="nextTo"/>
        <c:crossAx val="33171712"/>
        <c:crosses val="autoZero"/>
        <c:auto val="1"/>
        <c:lblAlgn val="ctr"/>
        <c:lblOffset val="100"/>
        <c:noMultiLvlLbl val="0"/>
      </c:catAx>
      <c:valAx>
        <c:axId val="3317171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401164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>
              <a:latin typeface="Bookman Old Style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855807086614289E-2"/>
          <c:y val="3.4335875984252001E-2"/>
          <c:w val="0.79161811023622042"/>
          <c:h val="0.581731299212598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uglavnom se ne slažem / niti se slažem niti se ne slažem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2"/>
                <c:pt idx="0">
                  <c:v>tvrdnja br. 12</c:v>
                </c:pt>
                <c:pt idx="1">
                  <c:v>tvrdnja br. 13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 formatCode="0.00%">
                  <c:v>0.18800000000000011</c:v>
                </c:pt>
                <c:pt idx="1">
                  <c:v>0.25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potpuno se slažem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2"/>
                <c:pt idx="0">
                  <c:v>tvrdnja br. 12</c:v>
                </c:pt>
                <c:pt idx="1">
                  <c:v>tvrdnja br. 13</c:v>
                </c:pt>
              </c:strCache>
            </c:strRef>
          </c:cat>
          <c:val>
            <c:numRef>
              <c:f>Sheet1!$C$2:$C$5</c:f>
              <c:numCache>
                <c:formatCode>0.00%</c:formatCode>
                <c:ptCount val="4"/>
                <c:pt idx="0" formatCode="0%">
                  <c:v>0.5</c:v>
                </c:pt>
                <c:pt idx="1">
                  <c:v>0.43800000000000022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2"/>
                <c:pt idx="0">
                  <c:v>tvrdnja br. 12</c:v>
                </c:pt>
                <c:pt idx="1">
                  <c:v>tvrdnja br. 13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5656192"/>
        <c:axId val="33174592"/>
        <c:axId val="0"/>
      </c:bar3DChart>
      <c:catAx>
        <c:axId val="35656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174592"/>
        <c:crosses val="autoZero"/>
        <c:auto val="1"/>
        <c:lblAlgn val="ctr"/>
        <c:lblOffset val="100"/>
        <c:noMultiLvlLbl val="0"/>
      </c:catAx>
      <c:valAx>
        <c:axId val="3317459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5656192"/>
        <c:crosses val="autoZero"/>
        <c:crossBetween val="between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66130725065616858"/>
          <c:y val="5.3060039370078776E-2"/>
          <c:w val="0.33869274934383242"/>
          <c:h val="0.53137992125984268"/>
        </c:manualLayout>
      </c:layout>
      <c:overlay val="0"/>
      <c:txPr>
        <a:bodyPr/>
        <a:lstStyle/>
        <a:p>
          <a:pPr>
            <a:defRPr sz="1800">
              <a:latin typeface="Bookman Old Style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tvrdnja br. 15</c:v>
                </c:pt>
              </c:strCache>
            </c:strRef>
          </c:tx>
          <c:dLbls>
            <c:dLbl>
              <c:idx val="0"/>
              <c:layout>
                <c:manualLayout>
                  <c:x val="-0.12160826771653552"/>
                  <c:y val="0.1196245078740158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2160826771653552"/>
                  <c:y val="-0.1583427657480314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6550516732283471"/>
                  <c:y val="-6.0925196850393764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niti se slažem niti ne</c:v>
                </c:pt>
                <c:pt idx="1">
                  <c:v>uglavnom se slažem</c:v>
                </c:pt>
                <c:pt idx="2">
                  <c:v>potpuno se slažem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0.25</c:v>
                </c:pt>
                <c:pt idx="1">
                  <c:v>0.25</c:v>
                </c:pt>
                <c:pt idx="2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Bookman Old Style" pitchFamily="18" charset="0"/>
        </a:defRPr>
      </a:pPr>
      <a:endParaRPr lang="sr-Latn-R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tvrdnja br. 6.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uopće se ne slažem</c:v>
                </c:pt>
                <c:pt idx="1">
                  <c:v>uglavnom se ne slažem</c:v>
                </c:pt>
                <c:pt idx="2">
                  <c:v>niti se slažem niti ne</c:v>
                </c:pt>
                <c:pt idx="3">
                  <c:v>uglavnom se slažem</c:v>
                </c:pt>
                <c:pt idx="4">
                  <c:v>potpuno se slažem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6.25E-2</c:v>
                </c:pt>
                <c:pt idx="1">
                  <c:v>0</c:v>
                </c:pt>
                <c:pt idx="2">
                  <c:v>0.125</c:v>
                </c:pt>
                <c:pt idx="3">
                  <c:v>6.25E-2</c:v>
                </c:pt>
                <c:pt idx="4" formatCode="0%">
                  <c:v>0.75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tvrdnja br. 17.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uopće se ne slažem</c:v>
                </c:pt>
                <c:pt idx="1">
                  <c:v>uglavnom se ne slažem</c:v>
                </c:pt>
                <c:pt idx="2">
                  <c:v>niti se slažem niti ne</c:v>
                </c:pt>
                <c:pt idx="3">
                  <c:v>uglavnom se slažem</c:v>
                </c:pt>
                <c:pt idx="4">
                  <c:v>potpuno se slažem</c:v>
                </c:pt>
              </c:strCache>
            </c:strRef>
          </c:cat>
          <c:val>
            <c:numRef>
              <c:f>Sheet1!$C$2:$C$6</c:f>
              <c:numCache>
                <c:formatCode>0.00%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6.25E-2</c:v>
                </c:pt>
                <c:pt idx="3">
                  <c:v>0.3125</c:v>
                </c:pt>
                <c:pt idx="4">
                  <c:v>0.625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4046976"/>
        <c:axId val="80798848"/>
      </c:barChart>
      <c:catAx>
        <c:axId val="3404697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sr-Latn-RS"/>
          </a:p>
        </c:txPr>
        <c:crossAx val="80798848"/>
        <c:crosses val="autoZero"/>
        <c:auto val="1"/>
        <c:lblAlgn val="ctr"/>
        <c:lblOffset val="100"/>
        <c:noMultiLvlLbl val="0"/>
      </c:catAx>
      <c:valAx>
        <c:axId val="80798848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one"/>
        <c:crossAx val="3404697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>
              <a:latin typeface="Bookman Old Style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uopće ne koristim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Eduvizija</c:v>
                </c:pt>
                <c:pt idx="1">
                  <c:v>Nikola Tesla</c:v>
                </c:pt>
                <c:pt idx="2">
                  <c:v>Baltazar</c:v>
                </c:pt>
                <c:pt idx="3">
                  <c:v>E-lektire</c:v>
                </c:pt>
                <c:pt idx="4">
                  <c:v>Školski portal</c:v>
                </c:pt>
                <c:pt idx="5">
                  <c:v>Portal za škole</c:v>
                </c:pt>
                <c:pt idx="6">
                  <c:v>Edutorij</c:v>
                </c:pt>
                <c:pt idx="7">
                  <c:v>mrežna stranica Škole</c:v>
                </c:pt>
                <c:pt idx="8">
                  <c:v>stranice visokih učilišta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12</c:v>
                </c:pt>
                <c:pt idx="1">
                  <c:v>10</c:v>
                </c:pt>
                <c:pt idx="2">
                  <c:v>12</c:v>
                </c:pt>
                <c:pt idx="3">
                  <c:v>11</c:v>
                </c:pt>
                <c:pt idx="4">
                  <c:v>7</c:v>
                </c:pt>
                <c:pt idx="5">
                  <c:v>4</c:v>
                </c:pt>
                <c:pt idx="6">
                  <c:v>10</c:v>
                </c:pt>
                <c:pt idx="7">
                  <c:v>4</c:v>
                </c:pt>
                <c:pt idx="8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rijetko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Eduvizija</c:v>
                </c:pt>
                <c:pt idx="1">
                  <c:v>Nikola Tesla</c:v>
                </c:pt>
                <c:pt idx="2">
                  <c:v>Baltazar</c:v>
                </c:pt>
                <c:pt idx="3">
                  <c:v>E-lektire</c:v>
                </c:pt>
                <c:pt idx="4">
                  <c:v>Školski portal</c:v>
                </c:pt>
                <c:pt idx="5">
                  <c:v>Portal za škole</c:v>
                </c:pt>
                <c:pt idx="6">
                  <c:v>Edutorij</c:v>
                </c:pt>
                <c:pt idx="7">
                  <c:v>mrežna stranica Škole</c:v>
                </c:pt>
                <c:pt idx="8">
                  <c:v>stranice visokih učilišta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3</c:v>
                </c:pt>
                <c:pt idx="6">
                  <c:v>0</c:v>
                </c:pt>
                <c:pt idx="7">
                  <c:v>1</c:v>
                </c:pt>
                <c:pt idx="8">
                  <c:v>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ponekad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Eduvizija</c:v>
                </c:pt>
                <c:pt idx="1">
                  <c:v>Nikola Tesla</c:v>
                </c:pt>
                <c:pt idx="2">
                  <c:v>Baltazar</c:v>
                </c:pt>
                <c:pt idx="3">
                  <c:v>E-lektire</c:v>
                </c:pt>
                <c:pt idx="4">
                  <c:v>Školski portal</c:v>
                </c:pt>
                <c:pt idx="5">
                  <c:v>Portal za škole</c:v>
                </c:pt>
                <c:pt idx="6">
                  <c:v>Edutorij</c:v>
                </c:pt>
                <c:pt idx="7">
                  <c:v>mrežna stranica Škole</c:v>
                </c:pt>
                <c:pt idx="8">
                  <c:v>stranice visokih učilišta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  <c:pt idx="5">
                  <c:v>3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Eduvizija</c:v>
                </c:pt>
                <c:pt idx="1">
                  <c:v>Nikola Tesla</c:v>
                </c:pt>
                <c:pt idx="2">
                  <c:v>Baltazar</c:v>
                </c:pt>
                <c:pt idx="3">
                  <c:v>E-lektire</c:v>
                </c:pt>
                <c:pt idx="4">
                  <c:v>Školski portal</c:v>
                </c:pt>
                <c:pt idx="5">
                  <c:v>Portal za škole</c:v>
                </c:pt>
                <c:pt idx="6">
                  <c:v>Edutorij</c:v>
                </c:pt>
                <c:pt idx="7">
                  <c:v>mrežna stranica Škole</c:v>
                </c:pt>
                <c:pt idx="8">
                  <c:v>stranice visokih učilišta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1</c:v>
                </c:pt>
                <c:pt idx="7">
                  <c:v>3</c:v>
                </c:pt>
                <c:pt idx="8">
                  <c:v>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na skoro svakom satu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Eduvizija</c:v>
                </c:pt>
                <c:pt idx="1">
                  <c:v>Nikola Tesla</c:v>
                </c:pt>
                <c:pt idx="2">
                  <c:v>Baltazar</c:v>
                </c:pt>
                <c:pt idx="3">
                  <c:v>E-lektire</c:v>
                </c:pt>
                <c:pt idx="4">
                  <c:v>Školski portal</c:v>
                </c:pt>
                <c:pt idx="5">
                  <c:v>Portal za škole</c:v>
                </c:pt>
                <c:pt idx="6">
                  <c:v>Edutorij</c:v>
                </c:pt>
                <c:pt idx="7">
                  <c:v>mrežna stranica Škole</c:v>
                </c:pt>
                <c:pt idx="8">
                  <c:v>stranice visokih učilišta</c:v>
                </c:pt>
              </c:strCache>
            </c:strRef>
          </c:cat>
          <c:val>
            <c:numRef>
              <c:f>Sheet1!$F$2:$F$10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4</c:v>
                </c:pt>
                <c:pt idx="5">
                  <c:v>3</c:v>
                </c:pt>
                <c:pt idx="6">
                  <c:v>1</c:v>
                </c:pt>
                <c:pt idx="7">
                  <c:v>4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048512"/>
        <c:axId val="80801728"/>
      </c:barChart>
      <c:catAx>
        <c:axId val="340485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sr-Latn-RS"/>
          </a:p>
        </c:txPr>
        <c:crossAx val="80801728"/>
        <c:crosses val="autoZero"/>
        <c:auto val="1"/>
        <c:lblAlgn val="ctr"/>
        <c:lblOffset val="100"/>
        <c:noMultiLvlLbl val="0"/>
      </c:catAx>
      <c:valAx>
        <c:axId val="80801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04851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Bookman Old Style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latin typeface="Bookman Old Style" pitchFamily="18" charset="0"/>
            </a:defRPr>
          </a:pPr>
          <a:endParaRPr lang="sr-Latn-R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Wikipedija</c:v>
                </c:pt>
              </c:strCache>
            </c:strRef>
          </c:tx>
          <c:dLbls>
            <c:dLbl>
              <c:idx val="0"/>
              <c:layout>
                <c:manualLayout>
                  <c:x val="-0.11864053705438109"/>
                  <c:y val="0.1231355872976901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8.402799039010786E-2"/>
                  <c:y val="-0.1287545750632322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3.5537936044412348E-2"/>
                  <c:y val="-0.1696401905644875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3003192875081085"/>
                  <c:y val="-2.500969129463917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7.060178957815226E-2"/>
                  <c:y val="0.1362484782507979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uopće ne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skoro svaki sat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>
              <a:latin typeface="Bookman Old Style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latin typeface="Bookman Old Style" pitchFamily="18" charset="0"/>
            </a:defRPr>
          </a:pPr>
          <a:endParaRPr lang="sr-Latn-R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Proleksis</c:v>
                </c:pt>
              </c:strCache>
            </c:strRef>
          </c:tx>
          <c:dLbls>
            <c:dLbl>
              <c:idx val="0"/>
              <c:layout>
                <c:manualLayout>
                  <c:x val="-0.1416486134183419"/>
                  <c:y val="-0.1379524895335402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2796541888760038"/>
                  <c:y val="1.603188687226268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1714904946190566"/>
                  <c:y val="0.145484741740310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4.1891525636227202E-2"/>
                  <c:y val="0.1500968522941055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uopće ne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skoro svaki sat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</c:v>
                </c:pt>
                <c:pt idx="1">
                  <c:v>1</c:v>
                </c:pt>
                <c:pt idx="2">
                  <c:v>0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>
              <a:latin typeface="Bookman Old Style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pPr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pPr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pPr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pPr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pPr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pPr/>
              <a:t>3/6/2019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pPr/>
              <a:t>3/6/2019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pPr/>
              <a:t>3/6/2019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pPr/>
              <a:t>3/6/2019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pPr/>
              <a:t>3/6/2019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pPr/>
              <a:t>3/6/2019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pPr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med">
    <p:wipe dir="r"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4000" b="1" dirty="0" smtClean="0">
                <a:latin typeface="Bookman Old Style" pitchFamily="18" charset="0"/>
              </a:rPr>
              <a:t>Istraživanje o zadovoljstvu učinkovitošću korištenja </a:t>
            </a:r>
            <a:br>
              <a:rPr lang="hr-HR" sz="4000" b="1" dirty="0" smtClean="0">
                <a:latin typeface="Bookman Old Style" pitchFamily="18" charset="0"/>
              </a:rPr>
            </a:br>
            <a:r>
              <a:rPr lang="hr-HR" sz="4000" b="1" dirty="0" smtClean="0">
                <a:latin typeface="Bookman Old Style" pitchFamily="18" charset="0"/>
              </a:rPr>
              <a:t>IKT-A u nastavi </a:t>
            </a:r>
            <a:endParaRPr lang="en-US" sz="4000" b="1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297696"/>
          </a:xfrm>
        </p:spPr>
        <p:txBody>
          <a:bodyPr>
            <a:normAutofit/>
          </a:bodyPr>
          <a:lstStyle/>
          <a:p>
            <a:r>
              <a:rPr lang="hr-HR" sz="2600" dirty="0" err="1" smtClean="0">
                <a:latin typeface="Bookman Old Style" pitchFamily="18" charset="0"/>
              </a:rPr>
              <a:t>Erasmus</a:t>
            </a:r>
            <a:r>
              <a:rPr lang="hr-HR" sz="2600" dirty="0" smtClean="0">
                <a:latin typeface="Bookman Old Style" pitchFamily="18" charset="0"/>
              </a:rPr>
              <a:t>+ projekt OŠ “Slatine”</a:t>
            </a:r>
          </a:p>
          <a:p>
            <a:r>
              <a:rPr lang="hr-HR" sz="19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Prezentaciju pripremila: Tea Radić, knjižničarka</a:t>
            </a:r>
            <a:endParaRPr lang="en-US" sz="1900" dirty="0">
              <a:solidFill>
                <a:schemeClr val="accent6">
                  <a:lumMod val="60000"/>
                  <a:lumOff val="4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1026" name="Picture 2" descr="C:\Users\knjiznica\Documents\knjižnica STARO\my doc\OŠ SLATINE doksi\logo sko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84909" y="5454939"/>
            <a:ext cx="1007592" cy="1207445"/>
          </a:xfrm>
          <a:prstGeom prst="rect">
            <a:avLst/>
          </a:prstGeom>
          <a:noFill/>
        </p:spPr>
      </p:pic>
      <p:pic>
        <p:nvPicPr>
          <p:cNvPr id="5" name="Picture 4" descr="erasmu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5636" y="5699343"/>
            <a:ext cx="2256770" cy="987337"/>
          </a:xfrm>
          <a:prstGeom prst="rect">
            <a:avLst/>
          </a:prstGeom>
        </p:spPr>
      </p:pic>
      <p:pic>
        <p:nvPicPr>
          <p:cNvPr id="6" name="Picture 5" descr="ampeu_og_imag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4923" y="5569646"/>
            <a:ext cx="1803696" cy="1288354"/>
          </a:xfrm>
          <a:prstGeom prst="rect">
            <a:avLst/>
          </a:prstGeom>
        </p:spPr>
      </p:pic>
      <p:pic>
        <p:nvPicPr>
          <p:cNvPr id="7" name="Picture 6" descr="Imag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08121" y="5818592"/>
            <a:ext cx="2218933" cy="694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34632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2499" y="739036"/>
            <a:ext cx="94822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dirty="0" smtClean="0">
                <a:latin typeface="Bookman Old Style" pitchFamily="18" charset="0"/>
              </a:rPr>
              <a:t>20. Koliko često u nastavi koristite </a:t>
            </a:r>
            <a:r>
              <a:rPr lang="hr-HR" sz="2200" dirty="0" err="1" smtClean="0">
                <a:latin typeface="Bookman Old Style" pitchFamily="18" charset="0"/>
              </a:rPr>
              <a:t>online</a:t>
            </a:r>
            <a:r>
              <a:rPr lang="hr-HR" sz="2200" dirty="0" smtClean="0">
                <a:latin typeface="Bookman Old Style" pitchFamily="18" charset="0"/>
              </a:rPr>
              <a:t> enciklopedije?</a:t>
            </a:r>
            <a:endParaRPr lang="hr-HR" sz="2200" dirty="0">
              <a:latin typeface="Bookman Old Style" pitchFamily="18" charset="0"/>
            </a:endParaRPr>
          </a:p>
        </p:txBody>
      </p:sp>
      <p:graphicFrame>
        <p:nvGraphicFramePr>
          <p:cNvPr id="3" name="Chart 2"/>
          <p:cNvGraphicFramePr/>
          <p:nvPr/>
        </p:nvGraphicFramePr>
        <p:xfrm>
          <a:off x="150313" y="1741118"/>
          <a:ext cx="6450904" cy="3995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/>
          <p:nvPr/>
        </p:nvGraphicFramePr>
        <p:xfrm>
          <a:off x="6400800" y="1866377"/>
          <a:ext cx="5423770" cy="3945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75574" y="413359"/>
          <a:ext cx="6450904" cy="3995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/>
          <p:nvPr/>
        </p:nvGraphicFramePr>
        <p:xfrm>
          <a:off x="5674289" y="2592888"/>
          <a:ext cx="6288067" cy="3970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2603" y="501041"/>
            <a:ext cx="90938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dirty="0" smtClean="0">
                <a:latin typeface="Bookman Old Style" pitchFamily="18" charset="0"/>
              </a:rPr>
              <a:t>21. Koliko često u nastavi koristite ostale sadržaje s interneta?</a:t>
            </a:r>
            <a:endParaRPr lang="hr-HR" sz="2200" dirty="0">
              <a:latin typeface="Bookman Old Style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2006948" y="1107973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9764" y="739036"/>
            <a:ext cx="100082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dirty="0" smtClean="0">
                <a:latin typeface="Bookman Old Style" pitchFamily="18" charset="0"/>
              </a:rPr>
              <a:t>22. Koliko često u nastavi koristite:</a:t>
            </a:r>
            <a:endParaRPr lang="hr-HR" sz="2200" dirty="0">
              <a:latin typeface="Bookman Old Style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1894214" y="1508807"/>
          <a:ext cx="8151660" cy="5129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093" y="4734838"/>
            <a:ext cx="11223321" cy="1939906"/>
          </a:xfrm>
        </p:spPr>
        <p:txBody>
          <a:bodyPr>
            <a:normAutofit/>
          </a:bodyPr>
          <a:lstStyle/>
          <a:p>
            <a:r>
              <a:rPr lang="hr-HR" sz="2400" dirty="0" smtClean="0">
                <a:latin typeface="Bookman Old Style" pitchFamily="18" charset="0"/>
              </a:rPr>
              <a:t>erasmu + projekt oš “slatine”</a:t>
            </a:r>
            <a:br>
              <a:rPr lang="hr-HR" sz="2400" dirty="0" smtClean="0">
                <a:latin typeface="Bookman Old Style" pitchFamily="18" charset="0"/>
              </a:rPr>
            </a:br>
            <a:r>
              <a:rPr lang="hr-HR" sz="800" dirty="0" smtClean="0">
                <a:latin typeface="Bookman Old Style" pitchFamily="18" charset="0"/>
              </a:rPr>
              <a:t/>
            </a:r>
            <a:br>
              <a:rPr lang="hr-HR" sz="800" dirty="0" smtClean="0">
                <a:latin typeface="Bookman Old Style" pitchFamily="18" charset="0"/>
              </a:rPr>
            </a:br>
            <a:r>
              <a:rPr lang="hr-HR" sz="24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inovativni pristupi poučavanju i učenju – suvremene metode i ikt u kreativnoj učionici 21 stoljeća.</a:t>
            </a:r>
            <a:endParaRPr lang="hr-HR" sz="2400" b="1" i="1" dirty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0827" y="1102290"/>
            <a:ext cx="9052560" cy="3269294"/>
          </a:xfrm>
        </p:spPr>
        <p:txBody>
          <a:bodyPr>
            <a:normAutofit/>
          </a:bodyPr>
          <a:lstStyle/>
          <a:p>
            <a:r>
              <a:rPr lang="hr-HR" sz="2400" dirty="0" smtClean="0">
                <a:latin typeface="Bookman Old Style" pitchFamily="18" charset="0"/>
              </a:rPr>
              <a:t>Istraživanje je izrađeno za potrebe mjerenja učinka </a:t>
            </a:r>
            <a:r>
              <a:rPr lang="hr-HR" sz="2400" dirty="0" err="1" smtClean="0">
                <a:latin typeface="Bookman Old Style" pitchFamily="18" charset="0"/>
              </a:rPr>
              <a:t>Erasmus</a:t>
            </a:r>
            <a:r>
              <a:rPr lang="hr-HR" sz="2400" dirty="0" smtClean="0">
                <a:latin typeface="Bookman Old Style" pitchFamily="18" charset="0"/>
              </a:rPr>
              <a:t>+ projekta. Izrađeni anketni upitnik je važan evaluacijski element. Ispitivanje se provodi na početku i na kraju projekta. Anketnim upitnikom se ispituje zadovoljstvo učitelja i učenika OŠ “Slatine” učinkovitošću korištenja IKT-a u nastavi. </a:t>
            </a:r>
          </a:p>
          <a:p>
            <a:r>
              <a:rPr lang="hr-HR" sz="2400" dirty="0" smtClean="0">
                <a:latin typeface="Bookman Old Style" pitchFamily="18" charset="0"/>
              </a:rPr>
              <a:t>Ispitivanje je anonimno. Ispitanici na postavljene tvrdnje odgovaraju zaokruživanjem odgovarajućeg broja koji najvjerodostojnije označava njihov stav prema tvrdnji.</a:t>
            </a:r>
            <a:endParaRPr lang="hr-HR" sz="24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dirty="0" smtClean="0">
                <a:latin typeface="Bookman Old Style" pitchFamily="18" charset="0"/>
              </a:rPr>
              <a:t>Rezultati ankete </a:t>
            </a:r>
            <a:br>
              <a:rPr lang="hr-HR" sz="6000" dirty="0" smtClean="0">
                <a:latin typeface="Bookman Old Style" pitchFamily="18" charset="0"/>
              </a:rPr>
            </a:br>
            <a:r>
              <a:rPr lang="hr-HR" sz="6000" dirty="0" smtClean="0">
                <a:latin typeface="Bookman Old Style" pitchFamily="18" charset="0"/>
              </a:rPr>
              <a:t>za učitelje</a:t>
            </a:r>
            <a:endParaRPr lang="hr-HR" sz="6000" dirty="0">
              <a:latin typeface="Bookman Old Style" pitchFamily="18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latin typeface="Bookman Old Style" pitchFamily="18" charset="0"/>
              </a:rPr>
              <a:t>Skraćeni prikaz</a:t>
            </a:r>
            <a:endParaRPr lang="hr-HR" sz="36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032000" y="1397000"/>
          <a:ext cx="8128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89348" y="692696"/>
            <a:ext cx="100071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 1. </a:t>
            </a:r>
            <a:r>
              <a:rPr lang="hr-HR" sz="2200" dirty="0" smtClean="0">
                <a:latin typeface="Bookman Old Style" pitchFamily="18" charset="0"/>
              </a:rPr>
              <a:t>Uvođenje IKT-a u nastavni plan i program je neophodno.</a:t>
            </a:r>
            <a:endParaRPr lang="hr-HR" sz="22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719403" y="476672"/>
          <a:ext cx="7872875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5678" y="4430817"/>
            <a:ext cx="1142242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 5. </a:t>
            </a:r>
            <a:r>
              <a:rPr lang="hr-HR" sz="2000" dirty="0" smtClean="0">
                <a:latin typeface="Bookman Old Style" pitchFamily="18" charset="0"/>
              </a:rPr>
              <a:t>Vlastito stručno usavršavanje iz IKT-a smatram zadovoljavajućim.</a:t>
            </a:r>
          </a:p>
          <a:p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 6. </a:t>
            </a:r>
            <a:r>
              <a:rPr lang="hr-HR" sz="2000" dirty="0" smtClean="0">
                <a:latin typeface="Bookman Old Style" pitchFamily="18" charset="0"/>
              </a:rPr>
              <a:t>Spreman sam na dodatnu edukaciju o IKT-u.</a:t>
            </a:r>
          </a:p>
          <a:p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 7. </a:t>
            </a:r>
            <a:r>
              <a:rPr lang="hr-HR" sz="2000" dirty="0" smtClean="0">
                <a:latin typeface="Bookman Old Style" pitchFamily="18" charset="0"/>
              </a:rPr>
              <a:t>Moja škola mi pruža mogućnost takve edukacije.</a:t>
            </a:r>
          </a:p>
          <a:p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 10. </a:t>
            </a:r>
            <a:r>
              <a:rPr lang="hr-HR" sz="2000" dirty="0" smtClean="0">
                <a:latin typeface="Bookman Old Style" pitchFamily="18" charset="0"/>
              </a:rPr>
              <a:t>Informatička oprema je zadovoljavajuća i dostupna nastavnicima i učenicima.</a:t>
            </a:r>
          </a:p>
          <a:p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 11. </a:t>
            </a:r>
            <a:r>
              <a:rPr lang="hr-HR" sz="2000" dirty="0" smtClean="0">
                <a:latin typeface="Bookman Old Style" pitchFamily="18" charset="0"/>
              </a:rPr>
              <a:t>Učionica u kojoj radim je opremljena sa svim pomagalima neophodnim za primjenu IKT-a u nastavi.</a:t>
            </a:r>
            <a:endParaRPr lang="hr-HR" sz="20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5414" y="4293096"/>
            <a:ext cx="10561173" cy="1752600"/>
          </a:xfrm>
        </p:spPr>
        <p:txBody>
          <a:bodyPr>
            <a:normAutofit lnSpcReduction="10000"/>
          </a:bodyPr>
          <a:lstStyle/>
          <a:p>
            <a:pPr algn="l"/>
            <a:r>
              <a:rPr lang="hr-HR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 12. </a:t>
            </a:r>
            <a:r>
              <a:rPr lang="hr-HR" dirty="0" smtClean="0">
                <a:solidFill>
                  <a:schemeClr val="tx1"/>
                </a:solidFill>
                <a:latin typeface="Bookman Old Style" pitchFamily="18" charset="0"/>
              </a:rPr>
              <a:t>Smatram se motiviranim/om za usvajanje novih </a:t>
            </a:r>
          </a:p>
          <a:p>
            <a:pPr algn="l"/>
            <a:r>
              <a:rPr lang="hr-HR" dirty="0" smtClean="0">
                <a:solidFill>
                  <a:schemeClr val="tx1"/>
                </a:solidFill>
                <a:latin typeface="Bookman Old Style" pitchFamily="18" charset="0"/>
              </a:rPr>
              <a:t>IKT kompetencija i vještina.</a:t>
            </a:r>
          </a:p>
          <a:p>
            <a:pPr algn="l"/>
            <a:r>
              <a:rPr lang="hr-HR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 13. </a:t>
            </a:r>
            <a:r>
              <a:rPr lang="hr-HR" dirty="0" smtClean="0">
                <a:solidFill>
                  <a:schemeClr val="tx1"/>
                </a:solidFill>
                <a:latin typeface="Bookman Old Style" pitchFamily="18" charset="0"/>
              </a:rPr>
              <a:t>Spreman/na sam aktivno se uključiti u izradu i poboljšanje nastave osmišljavanjem digitalnih edukativnih sadržaja u skladu s IKT metodologijom.</a:t>
            </a:r>
            <a:endParaRPr lang="hr-HR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1078393" y="401515"/>
          <a:ext cx="8566648" cy="4508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032000" y="1397000"/>
          <a:ext cx="8128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/>
          <p:nvPr/>
        </p:nvGraphicFramePr>
        <p:xfrm>
          <a:off x="2063552" y="1988840"/>
          <a:ext cx="8128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03446" y="836713"/>
            <a:ext cx="99851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2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 15. </a:t>
            </a:r>
            <a:r>
              <a:rPr lang="hr-HR" sz="2200" dirty="0" smtClean="0">
                <a:latin typeface="Bookman Old Style" pitchFamily="18" charset="0"/>
              </a:rPr>
              <a:t>Korištenje novih tehnologija omogućit će učenicima da bolje shvate naučeno.</a:t>
            </a:r>
            <a:endParaRPr lang="hr-HR" sz="22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4208745" y="463463"/>
          <a:ext cx="7329117" cy="5523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51145" y="1039660"/>
            <a:ext cx="343213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 6. </a:t>
            </a:r>
            <a:r>
              <a:rPr lang="hr-HR" sz="2200" dirty="0" smtClean="0">
                <a:latin typeface="Bookman Old Style" pitchFamily="18" charset="0"/>
              </a:rPr>
              <a:t>Spreman/na sam na dodatnu edukaciju o IKT-u.</a:t>
            </a:r>
          </a:p>
          <a:p>
            <a:endParaRPr lang="hr-HR" sz="2200" dirty="0" smtClean="0">
              <a:latin typeface="Bookman Old Style" pitchFamily="18" charset="0"/>
            </a:endParaRPr>
          </a:p>
          <a:p>
            <a:r>
              <a:rPr lang="hr-HR" sz="22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br.17. </a:t>
            </a:r>
            <a:r>
              <a:rPr lang="hr-HR" sz="2200" dirty="0" smtClean="0">
                <a:latin typeface="Bookman Old Style" pitchFamily="18" charset="0"/>
              </a:rPr>
              <a:t>Spreman/na sam se educirati i napredovati kako bi se učenici što uspješnije prilagodili rješavanju zadataka u nastavi korištenjem IKT-a.</a:t>
            </a:r>
            <a:endParaRPr lang="hr-HR" sz="22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6093" y="400833"/>
            <a:ext cx="10734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dirty="0" smtClean="0">
                <a:latin typeface="Bookman Old Style" pitchFamily="18" charset="0"/>
              </a:rPr>
              <a:t>19. Koje od navedenih portala i koliko često koristite u nastavi?</a:t>
            </a:r>
          </a:p>
          <a:p>
            <a:endParaRPr lang="hr-HR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1077239" y="1252603"/>
          <a:ext cx="9432098" cy="5336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218</TotalTime>
  <Words>353</Words>
  <Application>Microsoft Office PowerPoint</Application>
  <PresentationFormat>Prilagođeno</PresentationFormat>
  <Paragraphs>38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4" baseType="lpstr">
      <vt:lpstr>Wood Type</vt:lpstr>
      <vt:lpstr>Istraživanje o zadovoljstvu učinkovitošću korištenja  IKT-A u nastavi </vt:lpstr>
      <vt:lpstr>erasmu + projekt oš “slatine”  inovativni pristupi poučavanju i učenju – suvremene metode i ikt u kreativnoj učionici 21 stoljeća.</vt:lpstr>
      <vt:lpstr>Rezultati ankete  za učitelje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knjiznica</dc:creator>
  <cp:lastModifiedBy>Pc</cp:lastModifiedBy>
  <cp:revision>23</cp:revision>
  <dcterms:created xsi:type="dcterms:W3CDTF">2014-09-12T02:14:24Z</dcterms:created>
  <dcterms:modified xsi:type="dcterms:W3CDTF">2019-03-06T12:21:36Z</dcterms:modified>
</cp:coreProperties>
</file>