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1"/>
  </p:handoutMasterIdLst>
  <p:sldIdLst>
    <p:sldId id="256" r:id="rId2"/>
    <p:sldId id="257" r:id="rId3"/>
    <p:sldId id="262" r:id="rId4"/>
    <p:sldId id="258" r:id="rId5"/>
    <p:sldId id="270" r:id="rId6"/>
    <p:sldId id="269" r:id="rId7"/>
    <p:sldId id="259" r:id="rId8"/>
    <p:sldId id="260" r:id="rId9"/>
    <p:sldId id="261" r:id="rId10"/>
    <p:sldId id="271" r:id="rId11"/>
    <p:sldId id="272" r:id="rId12"/>
    <p:sldId id="273" r:id="rId13"/>
    <p:sldId id="274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3201988" cy="5030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115" d="100"/>
          <a:sy n="115" d="100"/>
        </p:scale>
        <p:origin x="-13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1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3.6812376968503951E-2"/>
                  <c:y val="0.15038754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57434793307087"/>
                  <c:y val="-4.46889763779527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404687500000001"/>
                  <c:y val="-0.122484251968503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887856791338584E-2"/>
                  <c:y val="0.145644192913385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uglavnom se ne slažem</c:v>
                </c:pt>
                <c:pt idx="1">
                  <c:v>niti se slažem niti ne</c:v>
                </c:pt>
                <c:pt idx="2">
                  <c:v>uglavnom se slažem</c:v>
                </c:pt>
                <c:pt idx="3">
                  <c:v>potpuno se slažem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err="1"/>
              <a:t>tvrdnja</a:t>
            </a:r>
            <a:r>
              <a:rPr lang="en-US" b="0" dirty="0"/>
              <a:t> br. 14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2766673167798996E-2"/>
                  <c:y val="-0.108039613745161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417552222283855E-2"/>
                  <c:y val="-9.41021807025593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3487249132337409E-2"/>
                  <c:y val="-4.69730635610677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394014544643396"/>
                  <c:y val="7.0441697142347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2112653291034221E-2"/>
                  <c:y val="-0.10102539134471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 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6.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6.25E-2</c:v>
                </c:pt>
                <c:pt idx="1">
                  <c:v>0</c:v>
                </c:pt>
                <c:pt idx="2">
                  <c:v>0.125</c:v>
                </c:pt>
                <c:pt idx="3">
                  <c:v>6.25E-2</c:v>
                </c:pt>
                <c:pt idx="4" formatCode="0%">
                  <c:v>0.75000000000000044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tvrdnja br. 17.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6.25E-2</c:v>
                </c:pt>
                <c:pt idx="3">
                  <c:v>0.31250000000000022</c:v>
                </c:pt>
                <c:pt idx="4">
                  <c:v>0.62500000000000044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450368"/>
        <c:axId val="146565952"/>
      </c:barChart>
      <c:catAx>
        <c:axId val="3545036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146565952"/>
        <c:crosses val="autoZero"/>
        <c:auto val="1"/>
        <c:lblAlgn val="ctr"/>
        <c:lblOffset val="100"/>
        <c:noMultiLvlLbl val="0"/>
      </c:catAx>
      <c:valAx>
        <c:axId val="14656595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54503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 koristim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22</c:v>
                </c:pt>
                <c:pt idx="1">
                  <c:v>14</c:v>
                </c:pt>
                <c:pt idx="2">
                  <c:v>18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  <c:pt idx="6">
                  <c:v>21</c:v>
                </c:pt>
                <c:pt idx="7">
                  <c:v>9</c:v>
                </c:pt>
                <c:pt idx="8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0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 skoro svakom satu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532352"/>
        <c:axId val="146568832"/>
      </c:barChart>
      <c:catAx>
        <c:axId val="14653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146568832"/>
        <c:crosses val="autoZero"/>
        <c:auto val="1"/>
        <c:lblAlgn val="ctr"/>
        <c:lblOffset val="100"/>
        <c:noMultiLvlLbl val="0"/>
      </c:catAx>
      <c:valAx>
        <c:axId val="14656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32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Wikipedija</c:v>
                </c:pt>
              </c:strCache>
            </c:strRef>
          </c:tx>
          <c:dLbls>
            <c:dLbl>
              <c:idx val="0"/>
              <c:layout>
                <c:manualLayout>
                  <c:x val="-0.11864053705438109"/>
                  <c:y val="0.123135587297690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4027990390107984E-2"/>
                  <c:y val="-0.128754575063232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537936044412376E-2"/>
                  <c:y val="-0.169640190564487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003192875081085"/>
                  <c:y val="-2.50096912946391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7289973622301629E-2"/>
                  <c:y val="0.14260494954578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Proleksis</c:v>
                </c:pt>
              </c:strCache>
            </c:strRef>
          </c:tx>
          <c:dLbls>
            <c:dLbl>
              <c:idx val="0"/>
              <c:layout>
                <c:manualLayout>
                  <c:x val="-0.1416486134183419"/>
                  <c:y val="-0.137952489533540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138086607654822"/>
                  <c:y val="0.1319048918835420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8170442330703548E-2"/>
                  <c:y val="0.135828657989370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Wikipedija</c:v>
                </c:pt>
              </c:strCache>
            </c:strRef>
          </c:tx>
          <c:dLbls>
            <c:dLbl>
              <c:idx val="0"/>
              <c:layout>
                <c:manualLayout>
                  <c:x val="-0.11864053705438109"/>
                  <c:y val="0.123135587297690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0090480341980005E-2"/>
                  <c:y val="-0.147824678956734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294357504002541E-2"/>
                  <c:y val="-0.169640079673637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184415083529384"/>
                  <c:y val="4.8091984560792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352540977202574E-2"/>
                  <c:y val="0.13624827662839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Hrvatska enciklopedija</c:v>
                </c:pt>
              </c:strCache>
            </c:strRef>
          </c:tx>
          <c:dLbls>
            <c:dLbl>
              <c:idx val="0"/>
              <c:layout>
                <c:manualLayout>
                  <c:x val="-0.11868734859218261"/>
                  <c:y val="0.1067173170220652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296560771378549E-3"/>
                  <c:y val="-0.168819155666231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635038239891526"/>
                  <c:y val="-0.107011719694405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832523412997988"/>
                  <c:y val="0.109182844962364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0346421245193498E-2"/>
                  <c:y val="0.146466714617281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sat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8</c:v>
                </c:pt>
                <c:pt idx="3">
                  <c:v>14</c:v>
                </c:pt>
                <c:pt idx="4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skoro svaki sat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69280"/>
        <c:axId val="149771328"/>
      </c:barChart>
      <c:catAx>
        <c:axId val="150369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149771328"/>
        <c:crosses val="autoZero"/>
        <c:auto val="1"/>
        <c:lblAlgn val="ctr"/>
        <c:lblOffset val="100"/>
        <c:noMultiLvlLbl val="0"/>
      </c:catAx>
      <c:valAx>
        <c:axId val="149771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0369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računalo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tablet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pametni telefon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projektor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19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Power Point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Publisher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14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Adobe Foto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22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Windows DVD Maker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13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08864"/>
        <c:axId val="149773632"/>
      </c:barChart>
      <c:catAx>
        <c:axId val="12150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149773632"/>
        <c:crosses val="autoZero"/>
        <c:auto val="1"/>
        <c:lblAlgn val="ctr"/>
        <c:lblOffset val="100"/>
        <c:noMultiLvlLbl val="0"/>
      </c:catAx>
      <c:valAx>
        <c:axId val="14977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5088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</a:t>
            </a:r>
            <a:r>
              <a:rPr lang="hr-HR" b="0" dirty="0" smtClean="0"/>
              <a:t>2</a:t>
            </a:r>
            <a:endParaRPr lang="hr-HR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5.2437376968503945E-2"/>
                  <c:y val="0.147262549212598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055979330708674E-2"/>
                  <c:y val="6.78110236220472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1890624999999981E-2"/>
                  <c:y val="-0.163109251968503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857541830708661"/>
                  <c:y val="-5.74808070866141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</a:t>
            </a:r>
            <a:r>
              <a:rPr lang="hr-HR" b="0" dirty="0" smtClean="0"/>
              <a:t>3</a:t>
            </a:r>
            <a:endParaRPr lang="hr-HR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3.6812376968503965E-2"/>
                  <c:y val="0.15038754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699347933070871"/>
                  <c:y val="7.40610236220472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296875000000061E-2"/>
                  <c:y val="-0.203734498031496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076291830708661"/>
                  <c:y val="8.0019192913385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6483513779527563E-2"/>
                  <c:y val="0.151382135826771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uglavnom se slažem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tvrdnja br. 5</c:v>
                </c:pt>
                <c:pt idx="1">
                  <c:v>tvrdnja br. 7</c:v>
                </c:pt>
                <c:pt idx="2">
                  <c:v>tvrdnja br. 9</c:v>
                </c:pt>
                <c:pt idx="3">
                  <c:v>tvrdnja br. 10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potpuno se slažem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tvrdnja br. 5</c:v>
                </c:pt>
                <c:pt idx="1">
                  <c:v>tvrdnja br. 7</c:v>
                </c:pt>
                <c:pt idx="2">
                  <c:v>tvrdnja br. 9</c:v>
                </c:pt>
                <c:pt idx="3">
                  <c:v>tvrdnja br. 10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22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00800"/>
        <c:axId val="119594304"/>
      </c:barChart>
      <c:catAx>
        <c:axId val="3310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9594304"/>
        <c:crosses val="autoZero"/>
        <c:auto val="1"/>
        <c:lblAlgn val="ctr"/>
        <c:lblOffset val="100"/>
        <c:noMultiLvlLbl val="0"/>
      </c:catAx>
      <c:valAx>
        <c:axId val="11959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00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se ne slažem/uglavnom se ne slažem / niti se slažem niti se ne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4</c:v>
                </c:pt>
                <c:pt idx="1">
                  <c:v>tvrdnja br.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uglavnom se slažem/potpuno se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4</c:v>
                </c:pt>
                <c:pt idx="1">
                  <c:v>tvrdnja br.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01312"/>
        <c:axId val="33949952"/>
      </c:barChart>
      <c:catAx>
        <c:axId val="3310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949952"/>
        <c:crosses val="autoZero"/>
        <c:auto val="1"/>
        <c:lblAlgn val="ctr"/>
        <c:lblOffset val="100"/>
        <c:noMultiLvlLbl val="0"/>
      </c:catAx>
      <c:valAx>
        <c:axId val="33949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10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err="1"/>
              <a:t>tvrdnja</a:t>
            </a:r>
            <a:r>
              <a:rPr lang="en-US" b="0" dirty="0"/>
              <a:t> br. 6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6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8391732283464563E-2"/>
                  <c:y val="-8.037549212598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2141732283464571E-2"/>
                  <c:y val="6.04072342519685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0432332677165352E-2"/>
                  <c:y val="8.37657480314960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03125E-2"/>
                  <c:y val="-7.81249999999999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uglavnom se ne slažem </c:v>
                </c:pt>
                <c:pt idx="1">
                  <c:v>niti se slažem niti ne</c:v>
                </c:pt>
                <c:pt idx="2">
                  <c:v>uglavnom se slažem</c:v>
                </c:pt>
                <c:pt idx="3">
                  <c:v>potpuno se slažem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11.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tvrdnja br. 12.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tvrdnja br. 15.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tvrdnja br. 16.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10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449856"/>
        <c:axId val="34565504"/>
      </c:barChart>
      <c:catAx>
        <c:axId val="354498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4565504"/>
        <c:crosses val="autoZero"/>
        <c:auto val="1"/>
        <c:lblAlgn val="ctr"/>
        <c:lblOffset val="100"/>
        <c:noMultiLvlLbl val="0"/>
      </c:catAx>
      <c:valAx>
        <c:axId val="34565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54498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niti se slažem niti se ne slažem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tvrdnja br. 13</c:v>
                </c:pt>
                <c:pt idx="1">
                  <c:v>tvrdnja br. 17</c:v>
                </c:pt>
                <c:pt idx="2">
                  <c:v>tvrdnja br. 18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uglavnom se slažem 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tvrdnja br. 13</c:v>
                </c:pt>
                <c:pt idx="1">
                  <c:v>tvrdnja br. 17</c:v>
                </c:pt>
                <c:pt idx="2">
                  <c:v>tvrdnja br. 18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potpuno se slažem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tvrdnja br. 13</c:v>
                </c:pt>
                <c:pt idx="1">
                  <c:v>tvrdnja br. 17</c:v>
                </c:pt>
                <c:pt idx="2">
                  <c:v>tvrdnja br. 18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49344"/>
        <c:axId val="34567808"/>
      </c:barChart>
      <c:catAx>
        <c:axId val="3544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4567808"/>
        <c:crosses val="autoZero"/>
        <c:auto val="1"/>
        <c:lblAlgn val="ctr"/>
        <c:lblOffset val="100"/>
        <c:noMultiLvlLbl val="0"/>
      </c:catAx>
      <c:valAx>
        <c:axId val="3456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493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/>
          <a:lstStyle>
            <a:lvl1pPr algn="l">
              <a:defRPr sz="6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813719" y="0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/>
          <a:lstStyle>
            <a:lvl1pPr algn="r">
              <a:defRPr sz="600"/>
            </a:lvl1pPr>
          </a:lstStyle>
          <a:p>
            <a:fld id="{DDCE0AA8-1696-4300-B835-1C8F0AE32C8C}" type="datetimeFigureOut">
              <a:rPr lang="hr-HR" smtClean="0"/>
              <a:pPr/>
              <a:t>19.2.2019.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778376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 anchor="b"/>
          <a:lstStyle>
            <a:lvl1pPr algn="l">
              <a:defRPr sz="6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13719" y="4778376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 anchor="b"/>
          <a:lstStyle>
            <a:lvl1pPr algn="r">
              <a:defRPr sz="600"/>
            </a:lvl1pPr>
          </a:lstStyle>
          <a:p>
            <a:fld id="{7CD65A98-0F2C-44E6-BEB4-109C8DB450D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4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2/19/2019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b="1" dirty="0" smtClean="0">
                <a:latin typeface="Bookman Old Style" pitchFamily="18" charset="0"/>
              </a:rPr>
              <a:t>Istraživanje o zadovoljstvu učinkovitošću korištenja </a:t>
            </a:r>
            <a:br>
              <a:rPr lang="hr-HR" sz="4000" b="1" dirty="0" smtClean="0">
                <a:latin typeface="Bookman Old Style" pitchFamily="18" charset="0"/>
              </a:rPr>
            </a:br>
            <a:r>
              <a:rPr lang="hr-HR" sz="4000" b="1" dirty="0" smtClean="0">
                <a:latin typeface="Bookman Old Style" pitchFamily="18" charset="0"/>
              </a:rPr>
              <a:t>IKT-A u nastavi 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97696"/>
          </a:xfrm>
        </p:spPr>
        <p:txBody>
          <a:bodyPr>
            <a:normAutofit/>
          </a:bodyPr>
          <a:lstStyle/>
          <a:p>
            <a:r>
              <a:rPr lang="hr-HR" sz="2600" dirty="0" err="1" smtClean="0">
                <a:latin typeface="Bookman Old Style" pitchFamily="18" charset="0"/>
              </a:rPr>
              <a:t>Erasmus</a:t>
            </a:r>
            <a:r>
              <a:rPr lang="hr-HR" sz="2600" dirty="0" smtClean="0">
                <a:latin typeface="Bookman Old Style" pitchFamily="18" charset="0"/>
              </a:rPr>
              <a:t> </a:t>
            </a:r>
            <a:r>
              <a:rPr lang="hr-HR" sz="2600" dirty="0" smtClean="0">
                <a:latin typeface="Bookman Old Style" pitchFamily="18" charset="0"/>
              </a:rPr>
              <a:t>+ projekt OŠ “Slatine”</a:t>
            </a:r>
          </a:p>
          <a:p>
            <a:r>
              <a:rPr lang="hr-HR" sz="1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Prezentaciju pripremila: Tea Radić, knjižničarka</a:t>
            </a:r>
            <a:endParaRPr lang="en-US" sz="1900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knjiznica\Documents\knjižnica STARO\my doc\OŠ SLATINE doksi\logo sk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4909" y="5454939"/>
            <a:ext cx="1007592" cy="1207445"/>
          </a:xfrm>
          <a:prstGeom prst="rect">
            <a:avLst/>
          </a:prstGeom>
          <a:noFill/>
        </p:spPr>
      </p:pic>
      <p:pic>
        <p:nvPicPr>
          <p:cNvPr id="5" name="Picture 4" descr="erasm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636" y="5699343"/>
            <a:ext cx="2256770" cy="987337"/>
          </a:xfrm>
          <a:prstGeom prst="rect">
            <a:avLst/>
          </a:prstGeom>
        </p:spPr>
      </p:pic>
      <p:pic>
        <p:nvPicPr>
          <p:cNvPr id="6" name="Picture 5" descr="ampeu_og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923" y="5569646"/>
            <a:ext cx="1803696" cy="1288354"/>
          </a:xfrm>
          <a:prstGeom prst="rect">
            <a:avLst/>
          </a:prstGeom>
        </p:spPr>
      </p:pic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121" y="5818592"/>
            <a:ext cx="2218933" cy="6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učenike</a:t>
            </a:r>
            <a:endParaRPr lang="hr-HR" sz="6000" dirty="0"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Tvrdnje o IKT-u</a:t>
            </a:r>
            <a:endParaRPr lang="hr-HR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08745" y="463463"/>
          <a:ext cx="7329117" cy="552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145" y="601249"/>
            <a:ext cx="34321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11. </a:t>
            </a:r>
            <a:r>
              <a:rPr lang="hr-HR" sz="2000" dirty="0" smtClean="0">
                <a:latin typeface="Bookman Old Style" pitchFamily="18" charset="0"/>
              </a:rPr>
              <a:t>Redovito koristimo IKT u nastavi.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br.12. </a:t>
            </a:r>
            <a:r>
              <a:rPr lang="hr-HR" sz="2000" dirty="0" smtClean="0">
                <a:latin typeface="Bookman Old Style" pitchFamily="18" charset="0"/>
              </a:rPr>
              <a:t>IKT se treba koristiti svakodnevno u nastavi.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br.15.</a:t>
            </a:r>
          </a:p>
          <a:p>
            <a:r>
              <a:rPr lang="hr-HR" sz="2000" dirty="0" smtClean="0">
                <a:latin typeface="Bookman Old Style" pitchFamily="18" charset="0"/>
              </a:rPr>
              <a:t>Informatička oprema je zadovoljavajuća i dostupna nastavnicima i uečnicima.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671" y="4471792"/>
            <a:ext cx="31189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br.16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r>
              <a:rPr lang="hr-HR" sz="2000" dirty="0" smtClean="0">
                <a:latin typeface="Bookman Old Style" pitchFamily="18" charset="0"/>
              </a:rPr>
              <a:t>Učionice u kojima imam nastavu su opremljene sa svim...</a:t>
            </a:r>
          </a:p>
          <a:p>
            <a:endParaRPr lang="hr-HR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19403" y="476672"/>
          <a:ext cx="787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678" y="4430817"/>
            <a:ext cx="11422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13. </a:t>
            </a:r>
            <a:r>
              <a:rPr lang="hr-HR" sz="2000" dirty="0" smtClean="0">
                <a:latin typeface="Bookman Old Style" pitchFamily="18" charset="0"/>
              </a:rPr>
              <a:t>Nastavnici bi morali biti bolje upoznati s metodama uvođenja IKT-a u nastavu.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17. </a:t>
            </a:r>
            <a:r>
              <a:rPr lang="hr-HR" sz="2000" dirty="0" smtClean="0">
                <a:latin typeface="Bookman Old Style" pitchFamily="18" charset="0"/>
              </a:rPr>
              <a:t>Smatram se motiviranim/om za usvajanje novih IKT kompetencija i vještina.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18. </a:t>
            </a:r>
            <a:r>
              <a:rPr lang="hr-HR" sz="2000" dirty="0" smtClean="0">
                <a:latin typeface="Bookman Old Style" pitchFamily="18" charset="0"/>
              </a:rPr>
              <a:t>Korištenje novih tehnologija omogućit će nam da bolje shvatimo i naučimo gradivo.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088603" y="1788423"/>
          <a:ext cx="8383155" cy="427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446" y="626301"/>
            <a:ext cx="9985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14. </a:t>
            </a:r>
            <a:r>
              <a:rPr lang="hr-HR" sz="2200" dirty="0" smtClean="0">
                <a:latin typeface="Bookman Old Style" pitchFamily="18" charset="0"/>
              </a:rPr>
              <a:t>Sudjelovanje u Erasmus + projektu potaknut će uspješnije korištenje IKT-a u nastavu.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08745" y="463463"/>
          <a:ext cx="7329117" cy="552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145" y="1039660"/>
            <a:ext cx="34321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6. </a:t>
            </a:r>
            <a:r>
              <a:rPr lang="hr-HR" sz="2200" dirty="0" smtClean="0">
                <a:latin typeface="Bookman Old Style" pitchFamily="18" charset="0"/>
              </a:rPr>
              <a:t>Spreman/na sam na dodatnu edukaciju o IKT-u.</a:t>
            </a:r>
          </a:p>
          <a:p>
            <a:endParaRPr lang="hr-HR" sz="2200" dirty="0" smtClean="0">
              <a:latin typeface="Bookman Old Style" pitchFamily="18" charset="0"/>
            </a:endParaRPr>
          </a:p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br.17. </a:t>
            </a:r>
            <a:r>
              <a:rPr lang="hr-HR" sz="2200" dirty="0" smtClean="0">
                <a:latin typeface="Bookman Old Style" pitchFamily="18" charset="0"/>
              </a:rPr>
              <a:t>Spreman/na sam se educirati i napredovati kako bi se učenici što uspješnije prilagodili rješavanju zadataka u nastavi korištenjem IKT-a.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00833"/>
            <a:ext cx="10734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19. Koje od navedenih portala i koliko često koristite u nastavi?</a:t>
            </a:r>
          </a:p>
          <a:p>
            <a:endParaRPr lang="hr-HR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77239" y="1252603"/>
          <a:ext cx="9432098" cy="533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499" y="739036"/>
            <a:ext cx="9482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20. Koliko često u nastavi koristite </a:t>
            </a:r>
            <a:r>
              <a:rPr lang="hr-HR" sz="2200" dirty="0" err="1" smtClean="0">
                <a:latin typeface="Bookman Old Style" pitchFamily="18" charset="0"/>
              </a:rPr>
              <a:t>online</a:t>
            </a:r>
            <a:r>
              <a:rPr lang="hr-HR" sz="2200" dirty="0" smtClean="0">
                <a:latin typeface="Bookman Old Style" pitchFamily="18" charset="0"/>
              </a:rPr>
              <a:t> enciklopedije?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50313" y="1741118"/>
          <a:ext cx="6450904" cy="39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6400800" y="1866377"/>
          <a:ext cx="5423770" cy="394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75574" y="413359"/>
          <a:ext cx="6450904" cy="39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674289" y="2592888"/>
          <a:ext cx="6288067" cy="397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603" y="501041"/>
            <a:ext cx="9093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21. Koliko često u nastavi koristite ostale sadržaje s interneta?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006948" y="110797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4" y="739036"/>
            <a:ext cx="10008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22. Koliko često u nastavi koristite: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894214" y="1508807"/>
          <a:ext cx="8151660" cy="512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4734838"/>
            <a:ext cx="11223321" cy="1939906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erasmu + projekt oš “slatine”</a:t>
            </a:r>
            <a:br>
              <a:rPr lang="hr-HR" sz="2400" dirty="0" smtClean="0">
                <a:latin typeface="Bookman Old Style" pitchFamily="18" charset="0"/>
              </a:rPr>
            </a:br>
            <a:r>
              <a:rPr lang="hr-HR" sz="800" dirty="0" smtClean="0">
                <a:latin typeface="Bookman Old Style" pitchFamily="18" charset="0"/>
              </a:rPr>
              <a:t/>
            </a:r>
            <a:br>
              <a:rPr lang="hr-HR" sz="800" dirty="0" smtClean="0">
                <a:latin typeface="Bookman Old Style" pitchFamily="18" charset="0"/>
              </a:rPr>
            </a:br>
            <a:r>
              <a:rPr lang="hr-HR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inovativni pristupi poučavanju i učenju – suvremene metode i ikt u kreativnoj učionici 21 stoljeća.</a:t>
            </a:r>
            <a:endParaRPr lang="hr-HR" sz="24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827" y="1102290"/>
            <a:ext cx="9052560" cy="3269294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Istraživanje je izrađeno za potrebe mjerenja učinka </a:t>
            </a:r>
            <a:r>
              <a:rPr lang="hr-HR" sz="2400" dirty="0" err="1" smtClean="0">
                <a:latin typeface="Bookman Old Style" pitchFamily="18" charset="0"/>
              </a:rPr>
              <a:t>Erasmus</a:t>
            </a:r>
            <a:r>
              <a:rPr lang="hr-HR" sz="2400" dirty="0" smtClean="0">
                <a:latin typeface="Bookman Old Style" pitchFamily="18" charset="0"/>
              </a:rPr>
              <a:t> + projekta. Izrađeni anketni upitnik je važan evaluacijski element. Ispitivanje se provodi na početku i na kraju projekta. Anketnim upitnikom se ispituje zadovoljstvo učitelja i učenika OŠ “Slatine” učinkovitošću korištenja IKT-a u nastavi. </a:t>
            </a:r>
          </a:p>
          <a:p>
            <a:r>
              <a:rPr lang="hr-HR" sz="2400" dirty="0" smtClean="0">
                <a:latin typeface="Bookman Old Style" pitchFamily="18" charset="0"/>
              </a:rPr>
              <a:t>Ispitivanje je anonimno. Ispitanici na postavljene tvrdnje odgovaraju zaokruživanjem odgovarajućeg broja koji najvjerodostojnije označava njihov stav prema tvrdnji.</a:t>
            </a:r>
            <a:endParaRPr lang="hr-HR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učenike</a:t>
            </a:r>
            <a:endParaRPr lang="hr-HR" sz="6000" dirty="0"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Tvrdnje o motivaciji</a:t>
            </a:r>
            <a:endParaRPr lang="hr-HR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1. </a:t>
            </a:r>
            <a:r>
              <a:rPr lang="hr-HR" sz="2200" dirty="0" smtClean="0">
                <a:latin typeface="Bookman Old Style" pitchFamily="18" charset="0"/>
              </a:rPr>
              <a:t>U školi sam uključen i motiviran za učenje kada je aktivnost/gradivo zanimljivo.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2. </a:t>
            </a:r>
            <a:r>
              <a:rPr lang="hr-HR" sz="2200" dirty="0" smtClean="0">
                <a:latin typeface="Bookman Old Style" pitchFamily="18" charset="0"/>
              </a:rPr>
              <a:t>Jedino što me motivira na učenje su visoke ocjene.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3. </a:t>
            </a:r>
            <a:r>
              <a:rPr lang="hr-HR" sz="2200" dirty="0" smtClean="0">
                <a:latin typeface="Bookman Old Style" pitchFamily="18" charset="0"/>
              </a:rPr>
              <a:t>Učim da bih zadovoljio očekivanja svojih roditelja.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19403" y="476672"/>
          <a:ext cx="787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678" y="4430817"/>
            <a:ext cx="11422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5. </a:t>
            </a:r>
            <a:r>
              <a:rPr lang="hr-HR" sz="2000" dirty="0" smtClean="0">
                <a:latin typeface="Bookman Old Style" pitchFamily="18" charset="0"/>
              </a:rPr>
              <a:t>Učitelji nas trebaju naučiti kako učiti, kako biti kreativni, kako kritički razmišljati i razmjenjivati mišljenja. To bi mi pomoglo da budem motiviraniji za učenje.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7. </a:t>
            </a:r>
            <a:r>
              <a:rPr lang="hr-HR" sz="2000" dirty="0" smtClean="0">
                <a:latin typeface="Bookman Old Style" pitchFamily="18" charset="0"/>
              </a:rPr>
              <a:t>Učim samo koliko moram.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9. </a:t>
            </a:r>
            <a:r>
              <a:rPr lang="hr-HR" sz="2000" dirty="0" smtClean="0">
                <a:latin typeface="Bookman Old Style" pitchFamily="18" charset="0"/>
              </a:rPr>
              <a:t>Dobro se osjećam kad postižem dobre rezultate u školi.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10. </a:t>
            </a:r>
            <a:r>
              <a:rPr lang="hr-HR" sz="2000" dirty="0" smtClean="0">
                <a:latin typeface="Bookman Old Style" pitchFamily="18" charset="0"/>
              </a:rPr>
              <a:t>Korištenje digitalnih tehnologija nastavu čini zanimljivom pa sam i motiviraniji za učenje.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4" y="4797468"/>
            <a:ext cx="10561173" cy="1248228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4.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Moja motivacija za učenje nekog predmeta uvelike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ovisi o načinu na koji učitelj predaje taj predmet.</a:t>
            </a:r>
          </a:p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8.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Volim otkrivati nešto novo i rješavati zanimljive zadatke.</a:t>
            </a:r>
            <a:endParaRPr lang="hr-HR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5556" y="451620"/>
          <a:ext cx="7790034" cy="407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063552" y="198884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446" y="836713"/>
            <a:ext cx="9985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6. </a:t>
            </a:r>
            <a:r>
              <a:rPr lang="hr-HR" sz="2200" dirty="0" smtClean="0">
                <a:latin typeface="Bookman Old Style" pitchFamily="18" charset="0"/>
              </a:rPr>
              <a:t>Ulažem velik trud u učenje jer na taj način postižem uspjeh koji želim.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449</TotalTime>
  <Words>535</Words>
  <Application>Microsoft Office PowerPoint</Application>
  <PresentationFormat>Prilagođeno</PresentationFormat>
  <Paragraphs>70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Wood Type</vt:lpstr>
      <vt:lpstr>Istraživanje o zadovoljstvu učinkovitošću korištenja  IKT-A u nastavi </vt:lpstr>
      <vt:lpstr>erasmu + projekt oš “slatine”  inovativni pristupi poučavanju i učenju – suvremene metode i ikt u kreativnoj učionici 21 stoljeća.</vt:lpstr>
      <vt:lpstr>Rezultati ankete  za učenike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Rezultati ankete  za učenike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knjiznica</dc:creator>
  <cp:lastModifiedBy>Pc</cp:lastModifiedBy>
  <cp:revision>48</cp:revision>
  <dcterms:created xsi:type="dcterms:W3CDTF">2014-09-12T02:14:24Z</dcterms:created>
  <dcterms:modified xsi:type="dcterms:W3CDTF">2019-02-19T11:05:48Z</dcterms:modified>
</cp:coreProperties>
</file>