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handoutMasterIdLst>
    <p:handoutMasterId r:id="rId20"/>
  </p:handoutMasterIdLst>
  <p:sldIdLst>
    <p:sldId id="256" r:id="rId2"/>
    <p:sldId id="257" r:id="rId3"/>
    <p:sldId id="262" r:id="rId4"/>
    <p:sldId id="258" r:id="rId5"/>
    <p:sldId id="270" r:id="rId6"/>
    <p:sldId id="269" r:id="rId7"/>
    <p:sldId id="260" r:id="rId8"/>
    <p:sldId id="271" r:id="rId9"/>
    <p:sldId id="272" r:id="rId10"/>
    <p:sldId id="273" r:id="rId11"/>
    <p:sldId id="274" r:id="rId12"/>
    <p:sldId id="264" r:id="rId13"/>
    <p:sldId id="267" r:id="rId14"/>
    <p:sldId id="268" r:id="rId15"/>
    <p:sldId id="278" r:id="rId16"/>
    <p:sldId id="275" r:id="rId17"/>
    <p:sldId id="276" r:id="rId18"/>
    <p:sldId id="277" r:id="rId19"/>
  </p:sldIdLst>
  <p:sldSz cx="12192000" cy="6858000"/>
  <p:notesSz cx="3201988" cy="50307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>
        <p:scale>
          <a:sx n="115" d="100"/>
          <a:sy n="115" d="100"/>
        </p:scale>
        <p:origin x="-126" y="-1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b="0" dirty="0"/>
              <a:t>tvrdnja br. 1</a:t>
            </a:r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</c:v>
                </c:pt>
              </c:strCache>
            </c:strRef>
          </c:tx>
          <c:dLbls>
            <c:dLbl>
              <c:idx val="0"/>
              <c:layout>
                <c:manualLayout>
                  <c:x val="-3.6812376968503979E-2"/>
                  <c:y val="0.1503875492125984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257434793307087"/>
                  <c:y val="-4.4688976377952772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5.0921875000000054E-2"/>
                  <c:y val="-0.16935949803149605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7.8887856791338584E-2"/>
                  <c:y val="0.14564419291338584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Sheet1!$A$2:$A$5</c:f>
              <c:strCache>
                <c:ptCount val="4"/>
                <c:pt idx="0">
                  <c:v>uglavnom se ne slažem</c:v>
                </c:pt>
                <c:pt idx="1">
                  <c:v>niti se slažem niti ne</c:v>
                </c:pt>
                <c:pt idx="2">
                  <c:v>uglavnom se slažem</c:v>
                </c:pt>
                <c:pt idx="3">
                  <c:v>potpuno se slažem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2</c:v>
                </c:pt>
                <c:pt idx="1">
                  <c:v>7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uopće ne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</c:v>
                </c:pt>
                <c:pt idx="1">
                  <c:v>7</c:v>
                </c:pt>
                <c:pt idx="2">
                  <c:v>2</c:v>
                </c:pt>
                <c:pt idx="3">
                  <c:v>0</c:v>
                </c:pt>
                <c:pt idx="4">
                  <c:v>10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rijetko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7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ponekad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8</c:v>
                </c:pt>
                <c:pt idx="1">
                  <c:v>5</c:v>
                </c:pt>
                <c:pt idx="2">
                  <c:v>4</c:v>
                </c:pt>
                <c:pt idx="3">
                  <c:v>3</c:v>
                </c:pt>
                <c:pt idx="4">
                  <c:v>4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8</c:v>
                </c:pt>
                <c:pt idx="1">
                  <c:v>5</c:v>
                </c:pt>
                <c:pt idx="2">
                  <c:v>10</c:v>
                </c:pt>
                <c:pt idx="3">
                  <c:v>12</c:v>
                </c:pt>
                <c:pt idx="4">
                  <c:v>2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skoro svaki sat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YouTube</c:v>
                </c:pt>
                <c:pt idx="1">
                  <c:v>Web 2.0</c:v>
                </c:pt>
                <c:pt idx="2">
                  <c:v>pametne igre</c:v>
                </c:pt>
                <c:pt idx="3">
                  <c:v>Google tražilice</c:v>
                </c:pt>
                <c:pt idx="4">
                  <c:v>Google prevoditelj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8</c:v>
                </c:pt>
                <c:pt idx="3">
                  <c:v>7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733888"/>
        <c:axId val="38715392"/>
      </c:barChart>
      <c:catAx>
        <c:axId val="3773388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38715392"/>
        <c:crosses val="autoZero"/>
        <c:auto val="1"/>
        <c:lblAlgn val="ctr"/>
        <c:lblOffset val="100"/>
        <c:noMultiLvlLbl val="0"/>
      </c:catAx>
      <c:valAx>
        <c:axId val="38715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37733888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računalo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6</c:v>
                </c:pt>
                <c:pt idx="3">
                  <c:v>5</c:v>
                </c:pt>
                <c:pt idx="4">
                  <c:v>6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tablet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25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pametni telefon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16</c:v>
                </c:pt>
                <c:pt idx="1">
                  <c:v>3</c:v>
                </c:pt>
                <c:pt idx="2">
                  <c:v>1</c:v>
                </c:pt>
                <c:pt idx="3">
                  <c:v>2</c:v>
                </c:pt>
                <c:pt idx="4">
                  <c:v>3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projektor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5</c:v>
                </c:pt>
                <c:pt idx="4">
                  <c:v>19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Power Point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Sheet1!$F$2:$F$6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7</c:v>
                </c:pt>
                <c:pt idx="3">
                  <c:v>6</c:v>
                </c:pt>
                <c:pt idx="4">
                  <c:v>10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Publisher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Sheet1!$G$2:$G$6</c:f>
              <c:numCache>
                <c:formatCode>General</c:formatCode>
                <c:ptCount val="5"/>
                <c:pt idx="0">
                  <c:v>14</c:v>
                </c:pt>
                <c:pt idx="1">
                  <c:v>7</c:v>
                </c:pt>
                <c:pt idx="2">
                  <c:v>4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Adobe Foto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Sheet1!$H$2:$H$6</c:f>
              <c:numCache>
                <c:formatCode>General</c:formatCode>
                <c:ptCount val="5"/>
                <c:pt idx="0">
                  <c:v>22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7"/>
          <c:order val="7"/>
          <c:tx>
            <c:strRef>
              <c:f>Sheet1!$I$1</c:f>
              <c:strCache>
                <c:ptCount val="1"/>
                <c:pt idx="0">
                  <c:v>Windows DVD Maker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ne</c:v>
                </c:pt>
                <c:pt idx="1">
                  <c:v>rijetko</c:v>
                </c:pt>
                <c:pt idx="2">
                  <c:v>ponekad</c:v>
                </c:pt>
                <c:pt idx="3">
                  <c:v>često</c:v>
                </c:pt>
                <c:pt idx="4">
                  <c:v>skoro svaki dan</c:v>
                </c:pt>
              </c:strCache>
            </c:strRef>
          </c:cat>
          <c:val>
            <c:numRef>
              <c:f>Sheet1!$I$2:$I$6</c:f>
              <c:numCache>
                <c:formatCode>General</c:formatCode>
                <c:ptCount val="5"/>
                <c:pt idx="0">
                  <c:v>8</c:v>
                </c:pt>
                <c:pt idx="1">
                  <c:v>6</c:v>
                </c:pt>
                <c:pt idx="2">
                  <c:v>7</c:v>
                </c:pt>
                <c:pt idx="3">
                  <c:v>2</c:v>
                </c:pt>
                <c:pt idx="4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8749184"/>
        <c:axId val="38717696"/>
      </c:barChart>
      <c:catAx>
        <c:axId val="387491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38717696"/>
        <c:crosses val="autoZero"/>
        <c:auto val="1"/>
        <c:lblAlgn val="ctr"/>
        <c:lblOffset val="100"/>
        <c:noMultiLvlLbl val="0"/>
      </c:catAx>
      <c:valAx>
        <c:axId val="38717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8749184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b="0" dirty="0"/>
              <a:t>tvrdnja br. </a:t>
            </a:r>
            <a:r>
              <a:rPr lang="hr-HR" b="0" dirty="0" smtClean="0"/>
              <a:t>2</a:t>
            </a:r>
            <a:endParaRPr lang="hr-HR" b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</c:v>
                </c:pt>
              </c:strCache>
            </c:strRef>
          </c:tx>
          <c:dLbls>
            <c:dLbl>
              <c:idx val="0"/>
              <c:layout>
                <c:manualLayout>
                  <c:x val="-5.2437376968503972E-2"/>
                  <c:y val="0.1472625492125984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7.1055979330708674E-2"/>
                  <c:y val="6.781102362204730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8.1890625000000036E-2"/>
                  <c:y val="-0.16310925196850387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857541830708661"/>
                  <c:y val="-5.7480807086614183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5</c:v>
                </c:pt>
                <c:pt idx="1">
                  <c:v>4</c:v>
                </c:pt>
                <c:pt idx="2">
                  <c:v>8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hr-HR" b="0" dirty="0"/>
              <a:t>tvrdnja br. </a:t>
            </a:r>
            <a:r>
              <a:rPr lang="hr-HR" b="0" dirty="0" smtClean="0"/>
              <a:t>3</a:t>
            </a:r>
            <a:endParaRPr lang="hr-HR" b="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</c:v>
                </c:pt>
              </c:strCache>
            </c:strRef>
          </c:tx>
          <c:dLbls>
            <c:dLbl>
              <c:idx val="0"/>
              <c:layout>
                <c:manualLayout>
                  <c:x val="-3.6812376968503993E-2"/>
                  <c:y val="0.1503875492125984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-0.10699347933070871"/>
                  <c:y val="7.4061023622047306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1.0296875000000061E-2"/>
                  <c:y val="-0.20373449803149629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0076291830708661"/>
                  <c:y val="8.001919291338581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3.648351377952759E-2"/>
                  <c:y val="0.1513821358267717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3</c:v>
                </c:pt>
                <c:pt idx="1">
                  <c:v>6</c:v>
                </c:pt>
                <c:pt idx="2">
                  <c:v>9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uopće se ne slažem/uglavnom se ne slažem / niti se slažem niti se ne slažem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tvrdnja br. 4</c:v>
                </c:pt>
                <c:pt idx="1">
                  <c:v>tvrdnja br. 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uglavnom se slažem/potpuno se slažem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tvrdnja br. 4</c:v>
                </c:pt>
                <c:pt idx="1">
                  <c:v>tvrdnja br. 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19</c:v>
                </c:pt>
                <c:pt idx="1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0590592"/>
        <c:axId val="38027840"/>
      </c:barChart>
      <c:catAx>
        <c:axId val="1005905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38027840"/>
        <c:crosses val="autoZero"/>
        <c:auto val="1"/>
        <c:lblAlgn val="ctr"/>
        <c:lblOffset val="100"/>
        <c:noMultiLvlLbl val="0"/>
      </c:catAx>
      <c:valAx>
        <c:axId val="3802784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10059059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11.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2</c:v>
                </c:pt>
                <c:pt idx="2">
                  <c:v>8</c:v>
                </c:pt>
                <c:pt idx="3">
                  <c:v>6</c:v>
                </c:pt>
                <c:pt idx="4">
                  <c:v>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tvrdnja br. 12.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3</c:v>
                </c:pt>
                <c:pt idx="3">
                  <c:v>9</c:v>
                </c:pt>
                <c:pt idx="4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tvrdnja br. 15.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8</c:v>
                </c:pt>
                <c:pt idx="4">
                  <c:v>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tvrdnja br. 16.</c:v>
                </c:pt>
              </c:strCache>
            </c:strRef>
          </c:tx>
          <c:invertIfNegative val="0"/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</c:v>
                </c:pt>
                <c:pt idx="1">
                  <c:v>1</c:v>
                </c:pt>
                <c:pt idx="2">
                  <c:v>8</c:v>
                </c:pt>
                <c:pt idx="3">
                  <c:v>9</c:v>
                </c:pt>
                <c:pt idx="4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100593152"/>
        <c:axId val="38033600"/>
      </c:barChart>
      <c:catAx>
        <c:axId val="100593152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38033600"/>
        <c:crosses val="autoZero"/>
        <c:auto val="1"/>
        <c:lblAlgn val="ctr"/>
        <c:lblOffset val="100"/>
        <c:noMultiLvlLbl val="0"/>
      </c:catAx>
      <c:valAx>
        <c:axId val="38033600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one"/>
        <c:crossAx val="100593152"/>
        <c:crosses val="autoZero"/>
        <c:crossBetween val="between"/>
      </c:valAx>
    </c:plotArea>
    <c:legend>
      <c:legendPos val="t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niti se slažem niti se ne slažem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tvrdnja br. 17</c:v>
                </c:pt>
                <c:pt idx="1">
                  <c:v>tvrdnja br. 18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</c:v>
                </c:pt>
                <c:pt idx="1">
                  <c:v>2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uglavnom se slažem 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tvrdnja br. 17</c:v>
                </c:pt>
                <c:pt idx="1">
                  <c:v>tvrdnja br. 18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7</c:v>
                </c:pt>
                <c:pt idx="1">
                  <c:v>10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potpuno se slažem</c:v>
                </c:pt>
              </c:strCache>
            </c:strRef>
          </c:tx>
          <c:invertIfNegative val="0"/>
          <c:cat>
            <c:strRef>
              <c:f>Sheet1!$A$2:$A$3</c:f>
              <c:strCache>
                <c:ptCount val="2"/>
                <c:pt idx="0">
                  <c:v>tvrdnja br. 17</c:v>
                </c:pt>
                <c:pt idx="1">
                  <c:v>tvrdnja br. 18</c:v>
                </c:pt>
              </c:strCache>
            </c:strRef>
          </c:cat>
          <c:val>
            <c:numRef>
              <c:f>Sheet1!$D$2:$D$3</c:f>
              <c:numCache>
                <c:formatCode>General</c:formatCode>
                <c:ptCount val="2"/>
                <c:pt idx="0">
                  <c:v>12</c:v>
                </c:pt>
                <c:pt idx="1">
                  <c:v>12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670912"/>
        <c:axId val="38666816"/>
      </c:barChart>
      <c:catAx>
        <c:axId val="37670912"/>
        <c:scaling>
          <c:orientation val="minMax"/>
        </c:scaling>
        <c:delete val="0"/>
        <c:axPos val="b"/>
        <c:majorTickMark val="out"/>
        <c:minorTickMark val="none"/>
        <c:tickLblPos val="nextTo"/>
        <c:crossAx val="38666816"/>
        <c:crosses val="autoZero"/>
        <c:auto val="1"/>
        <c:lblAlgn val="ctr"/>
        <c:lblOffset val="100"/>
        <c:noMultiLvlLbl val="0"/>
      </c:catAx>
      <c:valAx>
        <c:axId val="386668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67091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800"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="0" dirty="0" err="1"/>
              <a:t>tvrdnja</a:t>
            </a:r>
            <a:r>
              <a:rPr lang="en-US" b="0" dirty="0"/>
              <a:t> br. 14</a:t>
            </a:r>
          </a:p>
        </c:rich>
      </c:tx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tvrdnja br. 14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1.2766673167799E-2"/>
                  <c:y val="-0.1080396137451619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1"/>
              <c:layout>
                <c:manualLayout>
                  <c:x val="4.9417552222283882E-2"/>
                  <c:y val="-9.410218070255932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7.3487249132337423E-2"/>
                  <c:y val="-4.6973063561067771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-0.13394014544643407"/>
                  <c:y val="7.0441697142347798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6.2112653291034249E-2"/>
                  <c:y val="-0.1010253913447116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Sheet1!$A$2:$A$6</c:f>
              <c:strCache>
                <c:ptCount val="5"/>
                <c:pt idx="0">
                  <c:v>uopće se ne slažem</c:v>
                </c:pt>
                <c:pt idx="1">
                  <c:v>uglavnom se ne slažem </c:v>
                </c:pt>
                <c:pt idx="2">
                  <c:v>niti se slažem niti ne</c:v>
                </c:pt>
                <c:pt idx="3">
                  <c:v>uglavnom se slažem</c:v>
                </c:pt>
                <c:pt idx="4">
                  <c:v>potpuno se slažem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11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>
          <a:latin typeface="Bookman Old Style" pitchFamily="18" charset="0"/>
        </a:defRPr>
      </a:pPr>
      <a:endParaRPr lang="sr-Latn-R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uopće ne koristim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Sheet1!$B$2:$B$10</c:f>
              <c:numCache>
                <c:formatCode>General</c:formatCode>
                <c:ptCount val="9"/>
                <c:pt idx="0">
                  <c:v>22</c:v>
                </c:pt>
                <c:pt idx="1">
                  <c:v>14</c:v>
                </c:pt>
                <c:pt idx="2">
                  <c:v>15</c:v>
                </c:pt>
                <c:pt idx="3">
                  <c:v>5</c:v>
                </c:pt>
                <c:pt idx="4">
                  <c:v>7</c:v>
                </c:pt>
                <c:pt idx="5">
                  <c:v>9</c:v>
                </c:pt>
                <c:pt idx="6">
                  <c:v>15</c:v>
                </c:pt>
                <c:pt idx="7">
                  <c:v>5</c:v>
                </c:pt>
                <c:pt idx="8">
                  <c:v>21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rijetko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0">
                  <c:v>2</c:v>
                </c:pt>
                <c:pt idx="1">
                  <c:v>5</c:v>
                </c:pt>
                <c:pt idx="2">
                  <c:v>3</c:v>
                </c:pt>
                <c:pt idx="3">
                  <c:v>1</c:v>
                </c:pt>
                <c:pt idx="4">
                  <c:v>5</c:v>
                </c:pt>
                <c:pt idx="5">
                  <c:v>3</c:v>
                </c:pt>
                <c:pt idx="6">
                  <c:v>7</c:v>
                </c:pt>
                <c:pt idx="7">
                  <c:v>2</c:v>
                </c:pt>
                <c:pt idx="8">
                  <c:v>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ponekad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Sheet1!$D$2:$D$10</c:f>
              <c:numCache>
                <c:formatCode>General</c:formatCode>
                <c:ptCount val="9"/>
                <c:pt idx="0">
                  <c:v>1</c:v>
                </c:pt>
                <c:pt idx="1">
                  <c:v>2</c:v>
                </c:pt>
                <c:pt idx="2">
                  <c:v>2</c:v>
                </c:pt>
                <c:pt idx="3">
                  <c:v>6</c:v>
                </c:pt>
                <c:pt idx="4">
                  <c:v>1</c:v>
                </c:pt>
                <c:pt idx="5">
                  <c:v>6</c:v>
                </c:pt>
                <c:pt idx="6">
                  <c:v>3</c:v>
                </c:pt>
                <c:pt idx="7">
                  <c:v>6</c:v>
                </c:pt>
                <c:pt idx="8">
                  <c:v>2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često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Sheet1!$E$2:$E$10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8</c:v>
                </c:pt>
                <c:pt idx="4">
                  <c:v>4</c:v>
                </c:pt>
                <c:pt idx="5">
                  <c:v>4</c:v>
                </c:pt>
                <c:pt idx="6">
                  <c:v>0</c:v>
                </c:pt>
                <c:pt idx="7">
                  <c:v>7</c:v>
                </c:pt>
                <c:pt idx="8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na skoro svakom satu</c:v>
                </c:pt>
              </c:strCache>
            </c:strRef>
          </c:tx>
          <c:invertIfNegative val="0"/>
          <c:cat>
            <c:strRef>
              <c:f>Sheet1!$A$2:$A$10</c:f>
              <c:strCache>
                <c:ptCount val="9"/>
                <c:pt idx="0">
                  <c:v>Eduvizija</c:v>
                </c:pt>
                <c:pt idx="1">
                  <c:v>Nikola Tesla</c:v>
                </c:pt>
                <c:pt idx="2">
                  <c:v>Baltazar</c:v>
                </c:pt>
                <c:pt idx="3">
                  <c:v>E-lektire</c:v>
                </c:pt>
                <c:pt idx="4">
                  <c:v>Školski portal</c:v>
                </c:pt>
                <c:pt idx="5">
                  <c:v>Portal za škole</c:v>
                </c:pt>
                <c:pt idx="6">
                  <c:v>Edutorij</c:v>
                </c:pt>
                <c:pt idx="7">
                  <c:v>mrežna stranica Škole</c:v>
                </c:pt>
                <c:pt idx="8">
                  <c:v>stranice visokih učilišta</c:v>
                </c:pt>
              </c:strCache>
            </c:strRef>
          </c:cat>
          <c:val>
            <c:numRef>
              <c:f>Sheet1!$F$2:$F$10</c:f>
              <c:numCache>
                <c:formatCode>General</c:formatCode>
                <c:ptCount val="9"/>
                <c:pt idx="0">
                  <c:v>0</c:v>
                </c:pt>
                <c:pt idx="1">
                  <c:v>4</c:v>
                </c:pt>
                <c:pt idx="2">
                  <c:v>0</c:v>
                </c:pt>
                <c:pt idx="3">
                  <c:v>5</c:v>
                </c:pt>
                <c:pt idx="4">
                  <c:v>6</c:v>
                </c:pt>
                <c:pt idx="5">
                  <c:v>3</c:v>
                </c:pt>
                <c:pt idx="6">
                  <c:v>0</c:v>
                </c:pt>
                <c:pt idx="7">
                  <c:v>5</c:v>
                </c:pt>
                <c:pt idx="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37671936"/>
        <c:axId val="38672576"/>
      </c:barChart>
      <c:catAx>
        <c:axId val="376719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>
                <a:latin typeface="Bookman Old Style" pitchFamily="18" charset="0"/>
              </a:defRPr>
            </a:pPr>
            <a:endParaRPr lang="sr-Latn-RS"/>
          </a:p>
        </c:txPr>
        <c:crossAx val="38672576"/>
        <c:crosses val="autoZero"/>
        <c:auto val="1"/>
        <c:lblAlgn val="ctr"/>
        <c:lblOffset val="100"/>
        <c:noMultiLvlLbl val="0"/>
      </c:catAx>
      <c:valAx>
        <c:axId val="38672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67193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>
              <a:latin typeface="Bookman Old Style" pitchFamily="18" charset="0"/>
            </a:defRPr>
          </a:pPr>
          <a:endParaRPr lang="sr-Latn-R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sr-Latn-R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387528" cy="251539"/>
          </a:xfrm>
          <a:prstGeom prst="rect">
            <a:avLst/>
          </a:prstGeom>
        </p:spPr>
        <p:txBody>
          <a:bodyPr vert="horz" lIns="47037" tIns="23518" rIns="47037" bIns="23518" rtlCol="0"/>
          <a:lstStyle>
            <a:lvl1pPr algn="l">
              <a:defRPr sz="6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1813719" y="0"/>
            <a:ext cx="1387528" cy="251539"/>
          </a:xfrm>
          <a:prstGeom prst="rect">
            <a:avLst/>
          </a:prstGeom>
        </p:spPr>
        <p:txBody>
          <a:bodyPr vert="horz" lIns="47037" tIns="23518" rIns="47037" bIns="23518" rtlCol="0"/>
          <a:lstStyle>
            <a:lvl1pPr algn="r">
              <a:defRPr sz="600"/>
            </a:lvl1pPr>
          </a:lstStyle>
          <a:p>
            <a:fld id="{DDCE0AA8-1696-4300-B835-1C8F0AE32C8C}" type="datetimeFigureOut">
              <a:rPr lang="hr-HR" smtClean="0"/>
              <a:pPr/>
              <a:t>9.3.2020.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4778376"/>
            <a:ext cx="1387528" cy="251539"/>
          </a:xfrm>
          <a:prstGeom prst="rect">
            <a:avLst/>
          </a:prstGeom>
        </p:spPr>
        <p:txBody>
          <a:bodyPr vert="horz" lIns="47037" tIns="23518" rIns="47037" bIns="23518" rtlCol="0" anchor="b"/>
          <a:lstStyle>
            <a:lvl1pPr algn="l">
              <a:defRPr sz="600"/>
            </a:lvl1pPr>
          </a:lstStyle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1813719" y="4778376"/>
            <a:ext cx="1387528" cy="251539"/>
          </a:xfrm>
          <a:prstGeom prst="rect">
            <a:avLst/>
          </a:prstGeom>
        </p:spPr>
        <p:txBody>
          <a:bodyPr vert="horz" lIns="47037" tIns="23518" rIns="47037" bIns="23518" rtlCol="0" anchor="b"/>
          <a:lstStyle>
            <a:lvl1pPr algn="r">
              <a:defRPr sz="600"/>
            </a:lvl1pPr>
          </a:lstStyle>
          <a:p>
            <a:fld id="{7CD65A98-0F2C-44E6-BEB4-109C8DB450D3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3278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pPr/>
              <a:t>3/9/2020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pPr/>
              <a:t>3/9/2020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ransition spd="med">
    <p:wipe dir="r"/>
  </p:transition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z="4000" b="1" dirty="0" smtClean="0">
                <a:latin typeface="Bookman Old Style" pitchFamily="18" charset="0"/>
              </a:rPr>
              <a:t>Istraživanje o zadovoljstvu učinkovitošću korištenja </a:t>
            </a:r>
            <a:br>
              <a:rPr lang="hr-HR" sz="4000" b="1" dirty="0" smtClean="0">
                <a:latin typeface="Bookman Old Style" pitchFamily="18" charset="0"/>
              </a:rPr>
            </a:br>
            <a:r>
              <a:rPr lang="hr-HR" sz="4000" b="1" dirty="0" smtClean="0">
                <a:latin typeface="Bookman Old Style" pitchFamily="18" charset="0"/>
              </a:rPr>
              <a:t>IKT-A u nastavi </a:t>
            </a:r>
            <a:r>
              <a:rPr lang="hr-HR" sz="4000" b="1" dirty="0" smtClean="0">
                <a:latin typeface="Bookman Old Style" pitchFamily="18" charset="0"/>
              </a:rPr>
              <a:t>- učenici</a:t>
            </a:r>
            <a:endParaRPr lang="en-US" sz="4000" b="1" dirty="0">
              <a:latin typeface="Bookman Old Style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297696"/>
          </a:xfrm>
        </p:spPr>
        <p:txBody>
          <a:bodyPr>
            <a:normAutofit/>
          </a:bodyPr>
          <a:lstStyle/>
          <a:p>
            <a:r>
              <a:rPr lang="hr-HR" sz="2600" dirty="0" err="1" smtClean="0">
                <a:latin typeface="Bookman Old Style" pitchFamily="18" charset="0"/>
              </a:rPr>
              <a:t>Erasmus</a:t>
            </a:r>
            <a:r>
              <a:rPr lang="hr-HR" sz="2600" dirty="0" smtClean="0">
                <a:latin typeface="Bookman Old Style" pitchFamily="18" charset="0"/>
              </a:rPr>
              <a:t> + projekt OŠ “Slatine”</a:t>
            </a:r>
          </a:p>
          <a:p>
            <a:r>
              <a:rPr lang="hr-HR" sz="1900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Prezentaciju pripremila: Tea Radić, knjižničarka</a:t>
            </a:r>
          </a:p>
          <a:p>
            <a:r>
              <a:rPr lang="hr-HR" sz="1900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Slatine, veljača 2020.</a:t>
            </a:r>
            <a:endParaRPr lang="en-US" sz="1900" i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1026" name="Picture 2" descr="C:\Users\knjiznica\Documents\knjižnica STARO\my doc\OŠ SLATINE doksi\logo skol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84909" y="5454939"/>
            <a:ext cx="1007592" cy="1207445"/>
          </a:xfrm>
          <a:prstGeom prst="rect">
            <a:avLst/>
          </a:prstGeom>
          <a:noFill/>
        </p:spPr>
      </p:pic>
      <p:pic>
        <p:nvPicPr>
          <p:cNvPr id="5" name="Picture 4" descr="erasmus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25636" y="5699343"/>
            <a:ext cx="2256770" cy="987337"/>
          </a:xfrm>
          <a:prstGeom prst="rect">
            <a:avLst/>
          </a:prstGeom>
        </p:spPr>
      </p:pic>
      <p:pic>
        <p:nvPicPr>
          <p:cNvPr id="6" name="Picture 5" descr="ampeu_og_imag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54923" y="5569646"/>
            <a:ext cx="1803696" cy="1288354"/>
          </a:xfrm>
          <a:prstGeom prst="rect">
            <a:avLst/>
          </a:prstGeom>
        </p:spPr>
      </p:pic>
      <p:pic>
        <p:nvPicPr>
          <p:cNvPr id="7" name="Picture 6" descr="Image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08121" y="5818592"/>
            <a:ext cx="2218933" cy="694876"/>
          </a:xfrm>
          <a:prstGeom prst="rect">
            <a:avLst/>
          </a:prstGeom>
        </p:spPr>
      </p:pic>
      <p:pic>
        <p:nvPicPr>
          <p:cNvPr id="8" name="Picture 7" descr="AFTER_logotitolo-centrato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20928669">
            <a:off x="6290603" y="3269493"/>
            <a:ext cx="3972421" cy="2436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3463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719403" y="476672"/>
          <a:ext cx="7872875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25678" y="4430817"/>
            <a:ext cx="114224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17. </a:t>
            </a:r>
            <a:r>
              <a:rPr lang="hr-HR" sz="2000" dirty="0" smtClean="0">
                <a:latin typeface="Bookman Old Style" pitchFamily="18" charset="0"/>
              </a:rPr>
              <a:t>Smatram se motiviranim/om za usvajanje novih IKT kompetencija i vještina.</a:t>
            </a: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18. </a:t>
            </a:r>
            <a:r>
              <a:rPr lang="hr-HR" sz="2000" dirty="0" smtClean="0">
                <a:latin typeface="Bookman Old Style" pitchFamily="18" charset="0"/>
              </a:rPr>
              <a:t>Korištenje novih tehnologija omogućit će nam da bolje shvatimo i naučimo gradivo.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32000" y="1397000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" name="Chart 2"/>
          <p:cNvGraphicFramePr/>
          <p:nvPr/>
        </p:nvGraphicFramePr>
        <p:xfrm>
          <a:off x="2088603" y="1788423"/>
          <a:ext cx="8383155" cy="42741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103446" y="626301"/>
            <a:ext cx="99851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14. </a:t>
            </a:r>
            <a:r>
              <a:rPr lang="hr-HR" sz="2200" dirty="0" smtClean="0">
                <a:latin typeface="Bookman Old Style" pitchFamily="18" charset="0"/>
              </a:rPr>
              <a:t>Sudjelovanje u Erasmus + projektu potaknulo je  uspješnije korištenje IKT-a u nastavi.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26093" y="400833"/>
            <a:ext cx="107348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19. Koje od navedenih portala i koliko često koristite u nastavi?</a:t>
            </a:r>
          </a:p>
          <a:p>
            <a:endParaRPr lang="hr-HR" dirty="0"/>
          </a:p>
        </p:txBody>
      </p:sp>
      <p:graphicFrame>
        <p:nvGraphicFramePr>
          <p:cNvPr id="3" name="Chart 2"/>
          <p:cNvGraphicFramePr/>
          <p:nvPr/>
        </p:nvGraphicFramePr>
        <p:xfrm>
          <a:off x="1077239" y="1252603"/>
          <a:ext cx="9432098" cy="5336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2603" y="501041"/>
            <a:ext cx="90938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21. Koliko često u nastavi koristite ostale sadržaje s interneta?</a:t>
            </a:r>
            <a:endParaRPr lang="hr-HR" sz="2200" dirty="0">
              <a:latin typeface="Bookman Old Styl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2006948" y="1107973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9764" y="739036"/>
            <a:ext cx="1000829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latin typeface="Bookman Old Style" pitchFamily="18" charset="0"/>
              </a:rPr>
              <a:t>22. Koliko često u nastavi koristite:</a:t>
            </a:r>
            <a:endParaRPr lang="hr-HR" sz="2200" dirty="0">
              <a:latin typeface="Bookman Old Styl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894214" y="1508807"/>
          <a:ext cx="8151660" cy="51299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Analiza rezultata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643380"/>
          </a:xfrm>
        </p:spPr>
        <p:txBody>
          <a:bodyPr>
            <a:normAutofit/>
          </a:bodyPr>
          <a:lstStyle/>
          <a:p>
            <a:r>
              <a:rPr lang="hr-HR" sz="2000" dirty="0" smtClean="0">
                <a:latin typeface="Bookman Old Style" pitchFamily="18" charset="0"/>
              </a:rPr>
              <a:t>Usporedba mjerenja na početku i na kraju projekta </a:t>
            </a:r>
            <a:r>
              <a:rPr lang="hr-HR" sz="2000" i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Inovativni pristup podučavanju i učenju – suvremene metode i IKT u kreativnoj učionici 21. stoljeća</a:t>
            </a:r>
          </a:p>
          <a:p>
            <a:r>
              <a:rPr lang="hr-HR" sz="2000" i="1" dirty="0" smtClean="0">
                <a:latin typeface="Bookman Old Style" pitchFamily="18" charset="0"/>
              </a:rPr>
              <a:t>Slatine, veljača 2020.</a:t>
            </a:r>
          </a:p>
        </p:txBody>
      </p:sp>
    </p:spTree>
  </p:cSld>
  <p:clrMapOvr>
    <a:masterClrMapping/>
  </p:clrMapOvr>
  <p:transition spd="med"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344557"/>
            <a:ext cx="11077302" cy="1484243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latin typeface="Bookman Old Style" pitchFamily="18" charset="0"/>
              </a:rPr>
              <a:t>Usporedaba rezultata ankete za učenike</a:t>
            </a:r>
            <a:endParaRPr lang="hr-HR" sz="32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5500" y="1563758"/>
            <a:ext cx="10566400" cy="4859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Bookman Old Style" pitchFamily="18" charset="0"/>
              </a:rPr>
              <a:t>Usporedbom razmišljanja učitelja iznesenih u anketama na početku i na kraju Erasmus + projekta izdavjamo: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Povećao se broj učenika koji tvrde da su u školi uključeni i motivirani za učenje kada je aktivnost/gradivo zanimljivo. Na početku projekta je 40% učenika bilo neodređeno (nisu se ni slagali ni neslagali. Taj postotak na kraju projekta se smanjio na 28%, dok se 62% učenika uglavnom ili u potpunosti slažu da su uključeni i motivirani kada je aktivnost zanimljiva.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Veći broj učenika u odnosu na prvo naketiranje je mišljenja da nisu samo visoke ocjene ono što ih motivira na učenje (36%).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Na početku projekta učenici su manje dovodili u vezu vlastitu motivaciju za učenje nekog predmeta s načinom na koji učitelji predaju taj predmet, da bi nakon projekta ankete pokazale da su učenici postali svjesniji te poveznice.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Dok su na tvrdnju da vole otkrivati nešto novo i rješavati zanimljive zadatke na prvom mjerenju stavovi ZA i PROTIV bili podjednaki, na kraju projekta uduplao se broj učenika koji ističu da vole otkrivati nešto novo i rješavati zanimljive zadatke.</a:t>
            </a:r>
            <a:endParaRPr lang="hr-HR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29" y="484632"/>
            <a:ext cx="11077302" cy="134416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latin typeface="Bookman Old Style" pitchFamily="18" charset="0"/>
              </a:rPr>
              <a:t>Usporedaba rezultata ankete za učenike</a:t>
            </a:r>
            <a:endParaRPr lang="hr-HR" sz="3200" b="1" dirty="0">
              <a:latin typeface="Bookman Old Style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9851" y="1714500"/>
            <a:ext cx="105664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latin typeface="Bookman Old Style" pitchFamily="18" charset="0"/>
              </a:rPr>
              <a:t>U svezi s učestalosti korištenja pojedinih mrežnih portala i IKT alata u nastavi izdvojili bi: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Učenici uviđaju da se IKT u nastavi (obzirom na početak provedbe projekta) koristi redovitije. 76% učenika se slaže s tvrdnjom da bi se IKT u nastavi trebao koristiti svakodnevno.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Učenici su se i na početku ankete smatrali motiviranima za usvajanje novih IKT kompetencija i vještina te je čak porastao njihov pozitivan stav spram toga. Suglasni su da će im korištenje IKT tehnologija omogućiti da bolje shvate i nauče gradivo. 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80% učenika smatra da je sudjelovanje u Erasmus + projektu potaknulo uspješnije korištenje IKT-a u nastavi.</a:t>
            </a:r>
          </a:p>
          <a:p>
            <a:pPr>
              <a:buFont typeface="Arial" pitchFamily="34" charset="0"/>
              <a:buChar char="•"/>
            </a:pPr>
            <a:r>
              <a:rPr lang="hr-HR" sz="2000" dirty="0" smtClean="0">
                <a:latin typeface="Bookman Old Style" pitchFamily="18" charset="0"/>
              </a:rPr>
              <a:t>  Postoji vidljiv skok u korištenju E-lektira, Školskog portala i mrežnih stranica Škole.</a:t>
            </a:r>
          </a:p>
        </p:txBody>
      </p:sp>
    </p:spTree>
  </p:cSld>
  <p:clrMapOvr>
    <a:masterClrMapping/>
  </p:clrMapOvr>
  <p:transition spd="med"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3418001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dirty="0" smtClean="0">
                <a:latin typeface="Bookman Old Style" pitchFamily="18" charset="0"/>
              </a:rPr>
              <a:t> Učenici uočavaju da znatno češće koriste Google prvoditelj, Google tražilicu, pametne igre i YouTube u nastavi, dok iznose da se ne koriste web 2.0. alatima. Zarlog za to je vjerojatnost da nisu dovoljno dobro upućeni u to što je web.2.0.</a:t>
            </a:r>
          </a:p>
          <a:p>
            <a:pPr>
              <a:buFont typeface="Arial" pitchFamily="34" charset="0"/>
              <a:buChar char="•"/>
            </a:pPr>
            <a:r>
              <a:rPr lang="hr-HR" dirty="0" smtClean="0">
                <a:latin typeface="Bookman Old Style" pitchFamily="18" charset="0"/>
              </a:rPr>
              <a:t>  Učenici primjećuju da je porasla uporaba računalne opreme. Izdvajaju porast u korištenju tableta što je vjerojatno rezulatat uvođenja programa Škole za život, dok je poras korištenja računala i projektora odraz unapređenja tehničke opremljenosti škole od početka samog Erasmus + projekta, u odnosu na koji je škola sada bogatija za dvije pametne ploče.</a:t>
            </a:r>
          </a:p>
          <a:p>
            <a:pPr>
              <a:buNone/>
            </a:pPr>
            <a:endParaRPr lang="hr-HR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587829" y="484632"/>
            <a:ext cx="11077302" cy="1344168"/>
          </a:xfrm>
        </p:spPr>
        <p:txBody>
          <a:bodyPr>
            <a:normAutofit/>
          </a:bodyPr>
          <a:lstStyle/>
          <a:p>
            <a:r>
              <a:rPr lang="hr-HR" sz="3200" b="1" dirty="0" smtClean="0">
                <a:latin typeface="Bookman Old Style" pitchFamily="18" charset="0"/>
              </a:rPr>
              <a:t>Usporedaba rezultata ankete za učenike</a:t>
            </a:r>
            <a:endParaRPr lang="hr-HR" sz="3200" b="1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093" y="4734838"/>
            <a:ext cx="11223321" cy="1939906"/>
          </a:xfrm>
        </p:spPr>
        <p:txBody>
          <a:bodyPr>
            <a:normAutofit/>
          </a:bodyPr>
          <a:lstStyle/>
          <a:p>
            <a:r>
              <a:rPr lang="hr-HR" sz="2400" dirty="0" err="1" smtClean="0">
                <a:latin typeface="Bookman Old Style" pitchFamily="18" charset="0"/>
              </a:rPr>
              <a:t>erasmus</a:t>
            </a:r>
            <a:r>
              <a:rPr lang="hr-HR" sz="2400" dirty="0" smtClean="0">
                <a:latin typeface="Bookman Old Style" pitchFamily="18" charset="0"/>
              </a:rPr>
              <a:t> + projekt oš “slatine”</a:t>
            </a:r>
            <a:br>
              <a:rPr lang="hr-HR" sz="2400" dirty="0" smtClean="0">
                <a:latin typeface="Bookman Old Style" pitchFamily="18" charset="0"/>
              </a:rPr>
            </a:br>
            <a:r>
              <a:rPr lang="hr-HR" sz="800" dirty="0" smtClean="0">
                <a:latin typeface="Bookman Old Style" pitchFamily="18" charset="0"/>
              </a:rPr>
              <a:t/>
            </a:r>
            <a:br>
              <a:rPr lang="hr-HR" sz="800" dirty="0" smtClean="0">
                <a:latin typeface="Bookman Old Style" pitchFamily="18" charset="0"/>
              </a:rPr>
            </a:br>
            <a:r>
              <a:rPr lang="hr-HR" sz="2400" b="1" i="1" dirty="0" smtClean="0">
                <a:solidFill>
                  <a:schemeClr val="accent6">
                    <a:lumMod val="75000"/>
                  </a:schemeClr>
                </a:solidFill>
                <a:latin typeface="Bookman Old Style" pitchFamily="18" charset="0"/>
              </a:rPr>
              <a:t>inovativni pristupi poučavanju i učenju – suvremene metode i ikt u kreativnoj učionici 21 stoljeća.</a:t>
            </a:r>
            <a:endParaRPr lang="hr-HR" sz="2400" b="1" i="1" dirty="0">
              <a:solidFill>
                <a:schemeClr val="accent6">
                  <a:lumMod val="75000"/>
                </a:schemeClr>
              </a:solidFill>
              <a:latin typeface="Bookman Old Style" pitchFamily="18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0827" y="1102290"/>
            <a:ext cx="9052560" cy="3269294"/>
          </a:xfrm>
        </p:spPr>
        <p:txBody>
          <a:bodyPr>
            <a:normAutofit/>
          </a:bodyPr>
          <a:lstStyle/>
          <a:p>
            <a:r>
              <a:rPr lang="hr-HR" sz="2400" dirty="0" smtClean="0">
                <a:latin typeface="Bookman Old Style" pitchFamily="18" charset="0"/>
              </a:rPr>
              <a:t>Istraživanje je izrađeno za potrebe mjerenja učinka </a:t>
            </a:r>
            <a:r>
              <a:rPr lang="hr-HR" sz="2400" dirty="0" err="1" smtClean="0">
                <a:latin typeface="Bookman Old Style" pitchFamily="18" charset="0"/>
              </a:rPr>
              <a:t>Erasmus</a:t>
            </a:r>
            <a:r>
              <a:rPr lang="hr-HR" sz="2400" dirty="0" smtClean="0">
                <a:latin typeface="Bookman Old Style" pitchFamily="18" charset="0"/>
              </a:rPr>
              <a:t> + projekta. Izrađeni anketni upitnik je važan evaluacijski element. Ispitivanje se provodi na početku i na kraju projekta. Anketnim upitnikom se ispituje zadovoljstvo učitelja i učenika OŠ “Slatine” učinkovitošću korištenja IKT-a u nastavi. </a:t>
            </a:r>
          </a:p>
          <a:p>
            <a:r>
              <a:rPr lang="hr-HR" sz="2400" dirty="0" smtClean="0">
                <a:latin typeface="Bookman Old Style" pitchFamily="18" charset="0"/>
              </a:rPr>
              <a:t>Ispitivanje je anonimno. Ispitanici na postavljene tvrdnje odgovaraju zaokruživanjem odgovarajućeg broja koji najvjerodostojnije označava njihov stav prema tvrdnji.</a:t>
            </a:r>
            <a:endParaRPr lang="hr-HR" sz="24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latin typeface="Bookman Old Style" pitchFamily="18" charset="0"/>
              </a:rPr>
              <a:t>Rezultati ankete </a:t>
            </a:r>
            <a:br>
              <a:rPr lang="hr-HR" sz="6000" dirty="0" smtClean="0">
                <a:latin typeface="Bookman Old Style" pitchFamily="18" charset="0"/>
              </a:rPr>
            </a:br>
            <a:r>
              <a:rPr lang="hr-HR" sz="6000" dirty="0" smtClean="0">
                <a:latin typeface="Bookman Old Style" pitchFamily="18" charset="0"/>
              </a:rPr>
              <a:t>za učenike </a:t>
            </a:r>
            <a:r>
              <a:rPr lang="hr-HR" sz="6000" i="1" dirty="0" smtClean="0">
                <a:solidFill>
                  <a:srgbClr val="002060"/>
                </a:solidFill>
                <a:latin typeface="Bookman Old Style" pitchFamily="18" charset="0"/>
              </a:rPr>
              <a:t>Na </a:t>
            </a:r>
            <a:br>
              <a:rPr lang="hr-HR" sz="6000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hr-HR" sz="6000" i="1" dirty="0" smtClean="0">
                <a:solidFill>
                  <a:srgbClr val="002060"/>
                </a:solidFill>
                <a:latin typeface="Bookman Old Style" pitchFamily="18" charset="0"/>
              </a:rPr>
              <a:t>kraju projekta</a:t>
            </a:r>
            <a:endParaRPr lang="hr-HR" sz="6000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Tvrdnje o motivaciji</a:t>
            </a:r>
            <a:endParaRPr lang="hr-HR" sz="36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  <p:pic>
        <p:nvPicPr>
          <p:cNvPr id="4" name="Picture 3" descr="AFTER_logotitolo-centrato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928669">
            <a:off x="7684067" y="4007584"/>
            <a:ext cx="3564895" cy="2186823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06948" y="1559838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9348" y="692696"/>
            <a:ext cx="100071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1. </a:t>
            </a:r>
            <a:r>
              <a:rPr lang="hr-HR" sz="2200" dirty="0" smtClean="0">
                <a:latin typeface="Bookman Old Style" pitchFamily="18" charset="0"/>
              </a:rPr>
              <a:t>U školi sam uključen i motiviran za učenje kada je aktivnost/gradivo zanimljivo.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06948" y="1559838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9348" y="692696"/>
            <a:ext cx="10007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2. </a:t>
            </a:r>
            <a:r>
              <a:rPr lang="hr-HR" sz="2200" dirty="0" smtClean="0">
                <a:latin typeface="Bookman Old Style" pitchFamily="18" charset="0"/>
              </a:rPr>
              <a:t>Jedino što me motivira na učenje su visoke ocjene.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2006948" y="1559838"/>
          <a:ext cx="8128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89348" y="692696"/>
            <a:ext cx="10007185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2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3. </a:t>
            </a:r>
            <a:r>
              <a:rPr lang="hr-HR" sz="2200" dirty="0" smtClean="0">
                <a:latin typeface="Bookman Old Style" pitchFamily="18" charset="0"/>
              </a:rPr>
              <a:t>Učim da bih zadovoljio očekivanja svojih roditelja.</a:t>
            </a:r>
            <a:endParaRPr lang="hr-HR" sz="2200" dirty="0"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5414" y="4797468"/>
            <a:ext cx="10561173" cy="1248228"/>
          </a:xfrm>
        </p:spPr>
        <p:txBody>
          <a:bodyPr>
            <a:normAutofit lnSpcReduction="10000"/>
          </a:bodyPr>
          <a:lstStyle/>
          <a:p>
            <a:pPr algn="l"/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4. </a:t>
            </a:r>
            <a:r>
              <a:rPr lang="hr-HR" dirty="0" smtClean="0">
                <a:solidFill>
                  <a:schemeClr val="tx1"/>
                </a:solidFill>
                <a:latin typeface="Bookman Old Style" pitchFamily="18" charset="0"/>
              </a:rPr>
              <a:t>Moja motivacija za učenje nekog predmeta uvelike </a:t>
            </a:r>
          </a:p>
          <a:p>
            <a:pPr algn="l"/>
            <a:r>
              <a:rPr lang="hr-HR" dirty="0" smtClean="0">
                <a:solidFill>
                  <a:schemeClr val="tx1"/>
                </a:solidFill>
                <a:latin typeface="Bookman Old Style" pitchFamily="18" charset="0"/>
              </a:rPr>
              <a:t>ovisi o načinu na koji učitelj predaje taj predmet.</a:t>
            </a:r>
          </a:p>
          <a:p>
            <a:pPr algn="l"/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8. </a:t>
            </a:r>
            <a:r>
              <a:rPr lang="hr-HR" dirty="0" smtClean="0">
                <a:solidFill>
                  <a:schemeClr val="tx1"/>
                </a:solidFill>
                <a:latin typeface="Bookman Old Style" pitchFamily="18" charset="0"/>
              </a:rPr>
              <a:t>Volim otkrivati nešto novo i rješavati zanimljive zadatke.</a:t>
            </a:r>
            <a:endParaRPr lang="hr-HR" dirty="0">
              <a:solidFill>
                <a:schemeClr val="tx1"/>
              </a:solidFill>
              <a:latin typeface="Bookman Old Style" pitchFamily="18" charset="0"/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15556" y="451620"/>
          <a:ext cx="7790034" cy="40702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6000" dirty="0" smtClean="0">
                <a:latin typeface="Bookman Old Style" pitchFamily="18" charset="0"/>
              </a:rPr>
              <a:t>Rezultati ankete </a:t>
            </a:r>
            <a:br>
              <a:rPr lang="hr-HR" sz="6000" dirty="0" smtClean="0">
                <a:latin typeface="Bookman Old Style" pitchFamily="18" charset="0"/>
              </a:rPr>
            </a:br>
            <a:r>
              <a:rPr lang="hr-HR" sz="6000" dirty="0" smtClean="0">
                <a:latin typeface="Bookman Old Style" pitchFamily="18" charset="0"/>
              </a:rPr>
              <a:t>za učenike </a:t>
            </a:r>
            <a:r>
              <a:rPr lang="hr-HR" sz="6000" i="1" dirty="0" smtClean="0">
                <a:solidFill>
                  <a:srgbClr val="002060"/>
                </a:solidFill>
                <a:latin typeface="Bookman Old Style" pitchFamily="18" charset="0"/>
              </a:rPr>
              <a:t>na </a:t>
            </a:r>
            <a:br>
              <a:rPr lang="hr-HR" sz="6000" i="1" dirty="0" smtClean="0">
                <a:solidFill>
                  <a:srgbClr val="002060"/>
                </a:solidFill>
                <a:latin typeface="Bookman Old Style" pitchFamily="18" charset="0"/>
              </a:rPr>
            </a:br>
            <a:r>
              <a:rPr lang="hr-HR" sz="6000" i="1" dirty="0" smtClean="0">
                <a:solidFill>
                  <a:srgbClr val="002060"/>
                </a:solidFill>
                <a:latin typeface="Bookman Old Style" pitchFamily="18" charset="0"/>
              </a:rPr>
              <a:t>kraju projekta</a:t>
            </a:r>
            <a:endParaRPr lang="hr-HR" sz="6000" i="1" dirty="0">
              <a:solidFill>
                <a:srgbClr val="002060"/>
              </a:solidFill>
              <a:latin typeface="Bookman Old Style" pitchFamily="18" charset="0"/>
            </a:endParaRPr>
          </a:p>
        </p:txBody>
      </p:sp>
      <p:sp>
        <p:nvSpPr>
          <p:cNvPr id="10" name="Text Placeholder 9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sz="3600" b="1" dirty="0" smtClean="0">
                <a:solidFill>
                  <a:schemeClr val="accent3">
                    <a:lumMod val="75000"/>
                  </a:schemeClr>
                </a:solidFill>
                <a:latin typeface="Bookman Old Style" pitchFamily="18" charset="0"/>
              </a:rPr>
              <a:t>Tvrdnje o IKT-u</a:t>
            </a:r>
            <a:endParaRPr lang="hr-HR" sz="3600" b="1" dirty="0">
              <a:solidFill>
                <a:schemeClr val="accent3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208745" y="463463"/>
          <a:ext cx="7329117" cy="552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551145" y="601249"/>
            <a:ext cx="343213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 11. </a:t>
            </a:r>
            <a:r>
              <a:rPr lang="hr-HR" sz="2000" dirty="0" smtClean="0">
                <a:latin typeface="Bookman Old Style" pitchFamily="18" charset="0"/>
              </a:rPr>
              <a:t>Redovito koristimo IKT u nastavi.</a:t>
            </a:r>
          </a:p>
          <a:p>
            <a:endParaRPr lang="hr-HR" sz="2000" dirty="0" smtClean="0">
              <a:latin typeface="Bookman Old Style" pitchFamily="18" charset="0"/>
            </a:endParaRP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br.12. </a:t>
            </a:r>
            <a:r>
              <a:rPr lang="hr-HR" sz="2000" dirty="0" smtClean="0">
                <a:latin typeface="Bookman Old Style" pitchFamily="18" charset="0"/>
              </a:rPr>
              <a:t>IKT se treba koristiti svakodnevno u nastavi.</a:t>
            </a:r>
          </a:p>
          <a:p>
            <a:endParaRPr lang="hr-HR" sz="2000" dirty="0" smtClean="0">
              <a:latin typeface="Bookman Old Style" pitchFamily="18" charset="0"/>
            </a:endParaRPr>
          </a:p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br.15.</a:t>
            </a:r>
          </a:p>
          <a:p>
            <a:r>
              <a:rPr lang="hr-HR" sz="2000" dirty="0" smtClean="0">
                <a:latin typeface="Bookman Old Style" pitchFamily="18" charset="0"/>
              </a:rPr>
              <a:t>Informatička oprema je zadovoljavajuća i dostupna nastavnicima i uečnicima.</a:t>
            </a: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 smtClean="0">
              <a:latin typeface="Bookman Old Style" pitchFamily="18" charset="0"/>
            </a:endParaRPr>
          </a:p>
          <a:p>
            <a:endParaRPr lang="hr-HR" sz="2000" dirty="0">
              <a:latin typeface="Bookman Old Styl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63671" y="4471792"/>
            <a:ext cx="3118981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2000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Tvrdnja br.16</a:t>
            </a:r>
            <a:r>
              <a:rPr lang="hr-HR" dirty="0" smtClean="0">
                <a:solidFill>
                  <a:schemeClr val="accent1">
                    <a:lumMod val="75000"/>
                  </a:schemeClr>
                </a:solidFill>
                <a:latin typeface="Bookman Old Style" pitchFamily="18" charset="0"/>
              </a:rPr>
              <a:t>.</a:t>
            </a:r>
          </a:p>
          <a:p>
            <a:r>
              <a:rPr lang="hr-HR" sz="2000" dirty="0" smtClean="0">
                <a:latin typeface="Bookman Old Style" pitchFamily="18" charset="0"/>
              </a:rPr>
              <a:t>Učionice u kojima imam nastavu su opremljene sa svim...</a:t>
            </a:r>
          </a:p>
          <a:p>
            <a:endParaRPr lang="hr-HR" dirty="0" smtClean="0">
              <a:solidFill>
                <a:schemeClr val="accent1">
                  <a:lumMod val="75000"/>
                </a:schemeClr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Wood Type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Wood Type</Template>
  <TotalTime>527</TotalTime>
  <Words>836</Words>
  <Application>Microsoft Office PowerPoint</Application>
  <PresentationFormat>Prilagođeno</PresentationFormat>
  <Paragraphs>73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18</vt:i4>
      </vt:variant>
    </vt:vector>
  </HeadingPairs>
  <TitlesOfParts>
    <vt:vector size="19" baseType="lpstr">
      <vt:lpstr>Wood Type</vt:lpstr>
      <vt:lpstr>Istraživanje o zadovoljstvu učinkovitošću korištenja  IKT-A u nastavi - učenici</vt:lpstr>
      <vt:lpstr>erasmus + projekt oš “slatine”  inovativni pristupi poučavanju i učenju – suvremene metode i ikt u kreativnoj učionici 21 stoljeća.</vt:lpstr>
      <vt:lpstr>Rezultati ankete  za učenike Na  kraju projekta</vt:lpstr>
      <vt:lpstr>PowerPointova prezentacija</vt:lpstr>
      <vt:lpstr>PowerPointova prezentacija</vt:lpstr>
      <vt:lpstr>PowerPointova prezentacija</vt:lpstr>
      <vt:lpstr>PowerPointova prezentacija</vt:lpstr>
      <vt:lpstr>Rezultati ankete  za učenike na  kraju projekta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Analiza rezultata</vt:lpstr>
      <vt:lpstr>Usporedaba rezultata ankete za učenike</vt:lpstr>
      <vt:lpstr>Usporedaba rezultata ankete za učenike</vt:lpstr>
      <vt:lpstr>Usporedaba rezultata ankete za učenike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knjiznica</dc:creator>
  <cp:lastModifiedBy>Pc</cp:lastModifiedBy>
  <cp:revision>58</cp:revision>
  <dcterms:created xsi:type="dcterms:W3CDTF">2014-09-12T02:14:24Z</dcterms:created>
  <dcterms:modified xsi:type="dcterms:W3CDTF">2020-03-09T09:06:54Z</dcterms:modified>
</cp:coreProperties>
</file>